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5" r:id="rId16"/>
    <p:sldId id="270" r:id="rId17"/>
    <p:sldId id="271" r:id="rId18"/>
    <p:sldId id="273" r:id="rId19"/>
    <p:sldId id="272" r:id="rId20"/>
    <p:sldId id="274" r:id="rId21"/>
  </p:sldIdLst>
  <p:sldSz cx="12192000" cy="6858000"/>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AES" cryptAlgorithmClass="hash" cryptAlgorithmType="typeAny" cryptAlgorithmSid="14" spinCount="100000" saltData="bwcRNHpaxKeslJ5/e7MUkA==" hashData="FacAP/r6XaEapyXWaj+bDh+FoSLbxL2huRKvAgRQPigV8EIHEQHNYnAoNipJQ1FJ6CnarXJV4NdorcKIGy7oig=="/>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24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cxnSp>
        <p:nvCxnSpPr>
          <p:cNvPr id="4" name="Straight Connector 15"/>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16"/>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2"/>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9" name="Date Placeholder 3"/>
          <p:cNvSpPr>
            <a:spLocks noGrp="1"/>
          </p:cNvSpPr>
          <p:nvPr>
            <p:ph type="dt" sz="half" idx="10"/>
          </p:nvPr>
        </p:nvSpPr>
        <p:spPr/>
        <p:txBody>
          <a:bodyPr/>
          <a:lstStyle>
            <a:lvl1pPr>
              <a:defRPr/>
            </a:lvl1pPr>
          </a:lstStyle>
          <a:p>
            <a:pPr>
              <a:defRPr/>
            </a:pPr>
            <a:fld id="{811AF5A4-79B9-4CA8-8A5F-EB5E599E2472}" type="datetimeFigureOut">
              <a:rPr lang="en-US"/>
              <a:pPr>
                <a:defRPr/>
              </a:pPr>
              <a:t>1/11/2019</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BD515659-EF3E-411A-921B-7E82608510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5" name="Date Placeholder 3"/>
          <p:cNvSpPr>
            <a:spLocks noGrp="1"/>
          </p:cNvSpPr>
          <p:nvPr>
            <p:ph type="dt" sz="half" idx="15"/>
          </p:nvPr>
        </p:nvSpPr>
        <p:spPr/>
        <p:txBody>
          <a:bodyPr/>
          <a:lstStyle>
            <a:lvl1pPr>
              <a:defRPr/>
            </a:lvl1pPr>
          </a:lstStyle>
          <a:p>
            <a:pPr>
              <a:defRPr/>
            </a:pPr>
            <a:fld id="{0C6C8326-E302-47B9-9E35-761A0371B744}" type="datetimeFigureOut">
              <a:rPr lang="en-US"/>
              <a:pPr>
                <a:defRPr/>
              </a:pPr>
              <a:t>1/11/2019</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B9FB81FC-5699-44ED-ADC7-73AF84F0F96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10DD6F0F-B136-426D-9089-75835F07F937}" type="datetimeFigureOut">
              <a:rPr lang="en-US"/>
              <a:pPr>
                <a:defRPr/>
              </a:pPr>
              <a:t>1/11/2019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694542-4696-4412-809E-7F7B8716AA9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sp>
        <p:nvSpPr>
          <p:cNvPr id="5" name="TextBox 13"/>
          <p:cNvSpPr txBox="1"/>
          <p:nvPr/>
        </p:nvSpPr>
        <p:spPr>
          <a:xfrm>
            <a:off x="531813" y="812800"/>
            <a:ext cx="609600" cy="584200"/>
          </a:xfrm>
          <a:prstGeom prst="rect">
            <a:avLst/>
          </a:prstGeom>
        </p:spPr>
        <p:txBody>
          <a:bodyPr anchor="ctr"/>
          <a:lstStyle/>
          <a:p>
            <a:pPr fontAlgn="auto">
              <a:spcBef>
                <a:spcPts val="0"/>
              </a:spcBef>
              <a:spcAft>
                <a:spcPts val="0"/>
              </a:spcAft>
              <a:defRPr/>
            </a:pPr>
            <a:r>
              <a:rPr lang="en-US" sz="8000" dirty="0">
                <a:latin typeface="+mn-lt"/>
                <a:cs typeface="+mn-cs"/>
              </a:rPr>
              <a:t>“</a:t>
            </a:r>
          </a:p>
        </p:txBody>
      </p:sp>
      <p:sp>
        <p:nvSpPr>
          <p:cNvPr id="6" name="TextBox 14"/>
          <p:cNvSpPr txBox="1"/>
          <p:nvPr/>
        </p:nvSpPr>
        <p:spPr>
          <a:xfrm>
            <a:off x="10285413" y="2768600"/>
            <a:ext cx="609600" cy="584200"/>
          </a:xfrm>
          <a:prstGeom prst="rect">
            <a:avLst/>
          </a:prstGeom>
        </p:spPr>
        <p:txBody>
          <a:bodyPr anchor="ctr"/>
          <a:lstStyle/>
          <a:p>
            <a:pPr algn="r" fontAlgn="auto">
              <a:spcBef>
                <a:spcPts val="0"/>
              </a:spcBef>
              <a:spcAft>
                <a:spcPts val="0"/>
              </a:spcAft>
              <a:defRPr/>
            </a:pPr>
            <a:r>
              <a:rPr lang="en-US" sz="8000" dirty="0">
                <a:latin typeface="+mn-lt"/>
                <a:cs typeface="+mn-cs"/>
              </a:rPr>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7" name="Date Placeholder 3"/>
          <p:cNvSpPr>
            <a:spLocks noGrp="1"/>
          </p:cNvSpPr>
          <p:nvPr>
            <p:ph type="dt" sz="half" idx="14"/>
          </p:nvPr>
        </p:nvSpPr>
        <p:spPr/>
        <p:txBody>
          <a:bodyPr/>
          <a:lstStyle>
            <a:lvl1pPr>
              <a:defRPr/>
            </a:lvl1pPr>
          </a:lstStyle>
          <a:p>
            <a:pPr>
              <a:defRPr/>
            </a:pPr>
            <a:fld id="{F67EE964-543C-4C76-9956-FB82AC2C613A}" type="datetimeFigureOut">
              <a:rPr lang="en-US"/>
              <a:pPr>
                <a:defRPr/>
              </a:pPr>
              <a:t>1/11/2019</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D5F573B1-717B-4D9C-8BD3-D0B3F4F3C2D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0679549C-3E4D-4A4A-9D67-581E4B425BFE}" type="datetimeFigureOut">
              <a:rPr lang="en-US"/>
              <a:pPr>
                <a:defRPr/>
              </a:pPr>
              <a:t>1/11/2019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77ACBD-AE2F-4CA5-9663-9B20EFB4A0C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Κάρτα ονόματος με φράση">
    <p:spTree>
      <p:nvGrpSpPr>
        <p:cNvPr id="1" name=""/>
        <p:cNvGrpSpPr/>
        <p:nvPr/>
      </p:nvGrpSpPr>
      <p:grpSpPr>
        <a:xfrm>
          <a:off x="0" y="0"/>
          <a:ext cx="0" cy="0"/>
          <a:chOff x="0" y="0"/>
          <a:chExt cx="0" cy="0"/>
        </a:xfrm>
      </p:grpSpPr>
      <p:sp>
        <p:nvSpPr>
          <p:cNvPr id="5" name="TextBox 10"/>
          <p:cNvSpPr txBox="1"/>
          <p:nvPr/>
        </p:nvSpPr>
        <p:spPr>
          <a:xfrm>
            <a:off x="531813" y="812800"/>
            <a:ext cx="609600" cy="584200"/>
          </a:xfrm>
          <a:prstGeom prst="rect">
            <a:avLst/>
          </a:prstGeom>
        </p:spPr>
        <p:txBody>
          <a:bodyPr anchor="ctr"/>
          <a:lstStyle/>
          <a:p>
            <a:pPr fontAlgn="auto">
              <a:spcBef>
                <a:spcPts val="0"/>
              </a:spcBef>
              <a:spcAft>
                <a:spcPts val="0"/>
              </a:spcAft>
              <a:defRPr/>
            </a:pPr>
            <a:r>
              <a:rPr lang="en-US" sz="8000" dirty="0">
                <a:latin typeface="+mn-lt"/>
                <a:cs typeface="+mn-cs"/>
              </a:rPr>
              <a:t>“</a:t>
            </a:r>
          </a:p>
        </p:txBody>
      </p:sp>
      <p:sp>
        <p:nvSpPr>
          <p:cNvPr id="6" name="TextBox 11"/>
          <p:cNvSpPr txBox="1"/>
          <p:nvPr/>
        </p:nvSpPr>
        <p:spPr>
          <a:xfrm>
            <a:off x="10285413" y="2768600"/>
            <a:ext cx="609600" cy="584200"/>
          </a:xfrm>
          <a:prstGeom prst="rect">
            <a:avLst/>
          </a:prstGeom>
        </p:spPr>
        <p:txBody>
          <a:bodyPr anchor="ctr"/>
          <a:lstStyle/>
          <a:p>
            <a:pPr algn="r" fontAlgn="auto">
              <a:spcBef>
                <a:spcPts val="0"/>
              </a:spcBef>
              <a:spcAft>
                <a:spcPts val="0"/>
              </a:spcAft>
              <a:defRPr/>
            </a:pPr>
            <a:r>
              <a:rPr lang="en-US" sz="8000" dirty="0">
                <a:latin typeface="+mn-lt"/>
                <a:cs typeface="+mn-cs"/>
              </a:rPr>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el-GR" smtClean="0"/>
              <a:t>Στυλ υποδείγματος κειμένου</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7" name="Date Placeholder 3"/>
          <p:cNvSpPr>
            <a:spLocks noGrp="1"/>
          </p:cNvSpPr>
          <p:nvPr>
            <p:ph type="dt" sz="half" idx="14"/>
          </p:nvPr>
        </p:nvSpPr>
        <p:spPr/>
        <p:txBody>
          <a:bodyPr/>
          <a:lstStyle>
            <a:lvl1pPr>
              <a:defRPr/>
            </a:lvl1pPr>
          </a:lstStyle>
          <a:p>
            <a:pPr>
              <a:defRPr/>
            </a:pPr>
            <a:fld id="{4F08075E-FFAF-4D78-9F58-4BE0CB29B950}" type="datetimeFigureOut">
              <a:rPr lang="en-US"/>
              <a:pPr>
                <a:defRPr/>
              </a:pPr>
              <a:t>1/11/2019</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28187508-3F58-4FCB-AAF7-C53B04381A2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el-GR" smtClean="0"/>
              <a:t>Στυλ κύριου τίτλου</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el-GR" smtClean="0"/>
              <a:t>Στυλ υποδείγματος κειμένου</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5" name="Date Placeholder 3"/>
          <p:cNvSpPr>
            <a:spLocks noGrp="1"/>
          </p:cNvSpPr>
          <p:nvPr>
            <p:ph type="dt" sz="half" idx="14"/>
          </p:nvPr>
        </p:nvSpPr>
        <p:spPr/>
        <p:txBody>
          <a:bodyPr/>
          <a:lstStyle>
            <a:lvl1pPr>
              <a:defRPr/>
            </a:lvl1pPr>
          </a:lstStyle>
          <a:p>
            <a:pPr>
              <a:defRPr/>
            </a:pPr>
            <a:fld id="{08348184-0EA3-48D6-8F5C-C8C450DF3A1C}" type="datetimeFigureOut">
              <a:rPr lang="en-US"/>
              <a:pPr>
                <a:defRPr/>
              </a:pPr>
              <a:t>1/11/2019</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9A96AF01-897D-4E88-9A99-1F2F13A8B62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fld id="{740559CF-68F7-4736-80EC-AA0B5D38AFF3}" type="datetimeFigureOut">
              <a:rPr lang="en-US"/>
              <a:pPr>
                <a:defRPr/>
              </a:pPr>
              <a:t>1/11/2019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37E6C6-B458-4220-A7CD-E269FD21DDB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fld id="{B562B970-123F-4C6D-A609-CEE51A73BD59}" type="datetimeFigureOut">
              <a:rPr lang="en-US"/>
              <a:pPr>
                <a:defRPr/>
              </a:pPr>
              <a:t>1/11/2019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B8DF1A-E50C-4780-BC9F-31887AF1BE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fld id="{8C6D757D-42CA-435A-9D8F-CBFEA77B4EAB}" type="datetimeFigureOut">
              <a:rPr lang="en-US"/>
              <a:pPr>
                <a:defRPr/>
              </a:pPr>
              <a:t>1/11/2019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AAF572-7D79-47A0-9738-5999F3D86E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5A07710E-F4E8-4BD3-896E-2933FA52C641}" type="datetimeFigureOut">
              <a:rPr lang="en-US"/>
              <a:pPr>
                <a:defRPr/>
              </a:pPr>
              <a:t>1/11/2019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9006A4-D964-45E2-B9D0-ACE307A8109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fld id="{E0AB11B6-499E-467F-BE95-D4968C2F9DBC}" type="datetimeFigureOut">
              <a:rPr lang="en-US"/>
              <a:pPr>
                <a:defRPr/>
              </a:pPr>
              <a:t>1/11/2019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D01A70-D7DE-45B0-BB82-FA2893F3D81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lvl1pPr>
              <a:defRPr/>
            </a:lvl1pPr>
          </a:lstStyle>
          <a:p>
            <a:pPr>
              <a:defRPr/>
            </a:pPr>
            <a:fld id="{E118997F-61E2-4A3D-8AEA-E7EA142DF9EC}" type="datetimeFigureOut">
              <a:rPr lang="en-US"/>
              <a:pPr>
                <a:defRPr/>
              </a:pPr>
              <a:t>1/11/2019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8FEFB27-3DED-41D4-B2DC-E409481EA61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3"/>
          <p:cNvSpPr>
            <a:spLocks noGrp="1"/>
          </p:cNvSpPr>
          <p:nvPr>
            <p:ph type="dt" sz="half" idx="10"/>
          </p:nvPr>
        </p:nvSpPr>
        <p:spPr/>
        <p:txBody>
          <a:bodyPr/>
          <a:lstStyle>
            <a:lvl1pPr>
              <a:defRPr/>
            </a:lvl1pPr>
          </a:lstStyle>
          <a:p>
            <a:pPr>
              <a:defRPr/>
            </a:pPr>
            <a:fld id="{FB37C173-E1D0-4D9F-88CA-C07FFC84E90E}" type="datetimeFigureOut">
              <a:rPr lang="en-US"/>
              <a:pPr>
                <a:defRPr/>
              </a:pPr>
              <a:t>1/11/2019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63F174D-D453-4F94-88A6-6FCC4674124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9ED015-352E-400E-83FE-B4BF15A69955}" type="datetimeFigureOut">
              <a:rPr lang="en-US"/>
              <a:pPr>
                <a:defRPr/>
              </a:pPr>
              <a:t>1/11/2019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CBF6FD7-2994-4AB2-9A80-AA050AF7C8A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fld id="{0C36BA11-053F-4F8F-8EE1-B2CD75747563}" type="datetimeFigureOut">
              <a:rPr lang="en-US"/>
              <a:pPr>
                <a:defRPr/>
              </a:pPr>
              <a:t>1/11/2019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A98670-B63F-4D0F-866D-5286803EDA6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el-GR" smtClean="0"/>
              <a:t>Στυλ κύριου τίτλου</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fld id="{6E29CAEC-E57B-48C2-A328-5751A3795B76}" type="datetimeFigureOut">
              <a:rPr lang="en-US"/>
              <a:pPr>
                <a:defRPr/>
              </a:pPr>
              <a:t>1/11/2019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E0A0EA-D800-45E7-A8EF-C39CA8512F8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9207500" y="2963863"/>
            <a:ext cx="2981325" cy="3208337"/>
            <a:chOff x="9206969" y="2963333"/>
            <a:chExt cx="2981858" cy="3208867"/>
          </a:xfrm>
        </p:grpSpPr>
        <p:cxnSp>
          <p:nvCxnSpPr>
            <p:cNvPr id="8" name="Straight Connector 7"/>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3" y="4487863"/>
            <a:ext cx="8534400" cy="150653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1028" name="Text Placeholder 2"/>
          <p:cNvSpPr>
            <a:spLocks noGrp="1"/>
          </p:cNvSpPr>
          <p:nvPr>
            <p:ph type="body" idx="1"/>
          </p:nvPr>
        </p:nvSpPr>
        <p:spPr bwMode="auto">
          <a:xfrm>
            <a:off x="684213" y="685800"/>
            <a:ext cx="8534400" cy="3614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4"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fontAlgn="auto">
              <a:spcBef>
                <a:spcPts val="0"/>
              </a:spcBef>
              <a:spcAft>
                <a:spcPts val="0"/>
              </a:spcAft>
              <a:defRPr sz="1000" b="0" i="0" dirty="0">
                <a:solidFill>
                  <a:schemeClr val="bg2">
                    <a:lumMod val="50000"/>
                  </a:schemeClr>
                </a:solidFill>
                <a:effectLst/>
                <a:latin typeface="+mn-lt"/>
                <a:cs typeface="+mn-cs"/>
              </a:defRPr>
            </a:lvl1pPr>
          </a:lstStyle>
          <a:p>
            <a:pPr>
              <a:defRPr/>
            </a:pPr>
            <a:fld id="{C3843E3B-79E8-4BA1-B170-7C0DC234F1C1}" type="datetimeFigureOut">
              <a:rPr lang="en-US"/>
              <a:pPr>
                <a:defRPr/>
              </a:pPr>
              <a:t>1/11/2019</a:t>
            </a:fld>
            <a:endParaRPr lang="en-US"/>
          </a:p>
        </p:txBody>
      </p:sp>
      <p:sp>
        <p:nvSpPr>
          <p:cNvPr id="5"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fontAlgn="auto">
              <a:spcBef>
                <a:spcPts val="0"/>
              </a:spcBef>
              <a:spcAft>
                <a:spcPts val="0"/>
              </a:spcAft>
              <a:defRPr sz="1000" b="0" i="0" dirty="0">
                <a:solidFill>
                  <a:schemeClr val="bg2">
                    <a:lumMod val="50000"/>
                  </a:schemeClr>
                </a:solidFill>
                <a:effectLst/>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lvl1pPr algn="r" fontAlgn="auto">
              <a:spcBef>
                <a:spcPts val="0"/>
              </a:spcBef>
              <a:spcAft>
                <a:spcPts val="0"/>
              </a:spcAft>
              <a:defRPr sz="3200" b="0" i="0" dirty="0">
                <a:solidFill>
                  <a:schemeClr val="bg2">
                    <a:lumMod val="50000"/>
                  </a:schemeClr>
                </a:solidFill>
                <a:effectLst/>
                <a:latin typeface="+mn-lt"/>
                <a:cs typeface="+mn-cs"/>
              </a:defRPr>
            </a:lvl1pPr>
          </a:lstStyle>
          <a:p>
            <a:pPr>
              <a:defRPr/>
            </a:pPr>
            <a:fld id="{12EF71F3-3756-40C2-86B5-95E8876F06F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 id="2147483667" r:id="rId12"/>
    <p:sldLayoutId id="2147483655" r:id="rId13"/>
    <p:sldLayoutId id="2147483668" r:id="rId14"/>
    <p:sldLayoutId id="2147483654" r:id="rId15"/>
    <p:sldLayoutId id="2147483653" r:id="rId16"/>
    <p:sldLayoutId id="2147483652" r:id="rId17"/>
  </p:sldLayoutIdLst>
  <p:txStyles>
    <p:titleStyle>
      <a:lvl1pPr algn="l" defTabSz="457200" rtl="0" fontAlgn="base">
        <a:spcBef>
          <a:spcPct val="0"/>
        </a:spcBef>
        <a:spcAft>
          <a:spcPct val="0"/>
        </a:spcAft>
        <a:defRPr sz="3600" kern="1200" cap="all">
          <a:ln w="3175" cmpd="sng">
            <a:noFill/>
          </a:ln>
          <a:solidFill>
            <a:schemeClr val="tx1"/>
          </a:solidFill>
          <a:latin typeface="+mj-lt"/>
          <a:ea typeface="+mj-ea"/>
          <a:cs typeface="+mj-cs"/>
        </a:defRPr>
      </a:lvl1pPr>
      <a:lvl2pPr algn="l" defTabSz="457200" rtl="0" fontAlgn="base">
        <a:spcBef>
          <a:spcPct val="0"/>
        </a:spcBef>
        <a:spcAft>
          <a:spcPct val="0"/>
        </a:spcAft>
        <a:defRPr sz="3600">
          <a:solidFill>
            <a:schemeClr val="tx1"/>
          </a:solidFill>
          <a:latin typeface="Century Gothic" pitchFamily="34" charset="0"/>
        </a:defRPr>
      </a:lvl2pPr>
      <a:lvl3pPr algn="l" defTabSz="457200" rtl="0" fontAlgn="base">
        <a:spcBef>
          <a:spcPct val="0"/>
        </a:spcBef>
        <a:spcAft>
          <a:spcPct val="0"/>
        </a:spcAft>
        <a:defRPr sz="3600">
          <a:solidFill>
            <a:schemeClr val="tx1"/>
          </a:solidFill>
          <a:latin typeface="Century Gothic" pitchFamily="34" charset="0"/>
        </a:defRPr>
      </a:lvl3pPr>
      <a:lvl4pPr algn="l" defTabSz="457200" rtl="0" fontAlgn="base">
        <a:spcBef>
          <a:spcPct val="0"/>
        </a:spcBef>
        <a:spcAft>
          <a:spcPct val="0"/>
        </a:spcAft>
        <a:defRPr sz="3600">
          <a:solidFill>
            <a:schemeClr val="tx1"/>
          </a:solidFill>
          <a:latin typeface="Century Gothic" pitchFamily="34" charset="0"/>
        </a:defRPr>
      </a:lvl4pPr>
      <a:lvl5pPr algn="l" defTabSz="457200" rtl="0" fontAlgn="base">
        <a:spcBef>
          <a:spcPct val="0"/>
        </a:spcBef>
        <a:spcAft>
          <a:spcPct val="0"/>
        </a:spcAft>
        <a:defRPr sz="36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tx1"/>
        </a:buClr>
        <a:buSzPct val="80000"/>
        <a:buFont typeface="Wingdings 3" pitchFamily="18" charset="2"/>
        <a:buChar char=""/>
        <a:defRPr sz="2000" kern="1200">
          <a:solidFill>
            <a:srgbClr val="0F496F"/>
          </a:solidFill>
          <a:latin typeface="+mn-lt"/>
          <a:ea typeface="+mn-ea"/>
          <a:cs typeface="+mn-cs"/>
        </a:defRPr>
      </a:lvl1pPr>
      <a:lvl2pPr marL="742950" indent="-285750" algn="l" defTabSz="457200" rtl="0" fontAlgn="base">
        <a:spcBef>
          <a:spcPct val="20000"/>
        </a:spcBef>
        <a:spcAft>
          <a:spcPts val="600"/>
        </a:spcAft>
        <a:buClr>
          <a:schemeClr val="tx1"/>
        </a:buClr>
        <a:buSzPct val="80000"/>
        <a:buFont typeface="Wingdings 3" pitchFamily="18" charset="2"/>
        <a:buChar char=""/>
        <a:defRPr kern="1200">
          <a:solidFill>
            <a:srgbClr val="0F496F"/>
          </a:solidFill>
          <a:latin typeface="+mn-lt"/>
          <a:ea typeface="+mn-ea"/>
          <a:cs typeface="+mn-cs"/>
        </a:defRPr>
      </a:lvl2pPr>
      <a:lvl3pPr marL="1200150" indent="-285750" algn="l" defTabSz="457200" rtl="0" fontAlgn="base">
        <a:spcBef>
          <a:spcPct val="20000"/>
        </a:spcBef>
        <a:spcAft>
          <a:spcPts val="600"/>
        </a:spcAft>
        <a:buClr>
          <a:schemeClr val="tx1"/>
        </a:buClr>
        <a:buSzPct val="80000"/>
        <a:buFont typeface="Wingdings 3" pitchFamily="18" charset="2"/>
        <a:buChar char=""/>
        <a:defRPr sz="1600" kern="1200">
          <a:solidFill>
            <a:srgbClr val="0F496F"/>
          </a:solidFill>
          <a:latin typeface="+mn-lt"/>
          <a:ea typeface="+mn-ea"/>
          <a:cs typeface="+mn-cs"/>
        </a:defRPr>
      </a:lvl3pPr>
      <a:lvl4pPr marL="1543050" indent="-171450" algn="l" defTabSz="457200" rtl="0" fontAlgn="base">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4pPr>
      <a:lvl5pPr marL="2000250" indent="-171450" algn="l" defTabSz="457200" rtl="0" fontAlgn="base">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6.bin"/><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8.bin"/><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1.aegean.gr/lykpeir/synergasies/SE%20%CE%99%CE%A3%CE%A4%CE%9F%CE%A1%CE%99%CE%91%20%CE%9A%CE%91%CE%99%20%CE%93%CE%A1%CE%91%CE%A6%CE%97%20%CE%A4%CE%A9%CE%9D%20%CE%91%CE%A1%CE%99%CE%98%CE%9C%CE%A9%CE%9D.html"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7.png"/><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image" Target="../media/image8.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Ορθογώνιο 3"/>
          <p:cNvSpPr>
            <a:spLocks noChangeArrowheads="1"/>
          </p:cNvSpPr>
          <p:nvPr/>
        </p:nvSpPr>
        <p:spPr bwMode="auto">
          <a:xfrm>
            <a:off x="1509713" y="739775"/>
            <a:ext cx="8912225" cy="3662363"/>
          </a:xfrm>
          <a:prstGeom prst="rect">
            <a:avLst/>
          </a:prstGeom>
          <a:noFill/>
          <a:ln w="9525">
            <a:noFill/>
            <a:miter lim="800000"/>
            <a:headEnd/>
            <a:tailEnd/>
          </a:ln>
        </p:spPr>
        <p:txBody>
          <a:bodyPr>
            <a:spAutoFit/>
          </a:bodyPr>
          <a:lstStyle/>
          <a:p>
            <a:pPr algn="ctr"/>
            <a:r>
              <a:rPr lang="el-GR" sz="2800" b="1" u="heavy" dirty="0">
                <a:solidFill>
                  <a:srgbClr val="FF0000"/>
                </a:solidFill>
                <a:uFill>
                  <a:solidFill>
                    <a:srgbClr val="0070C0"/>
                  </a:solidFill>
                </a:uFill>
                <a:latin typeface="Book Antiqua" pitchFamily="18" charset="0"/>
                <a:cs typeface="Times New Roman" pitchFamily="18" charset="0"/>
              </a:rPr>
              <a:t>ΕΥΡΕΣΗ ΤΟΥ ΕΜΒΑΔΟΥ ΤΡΙΓΩΝΟΥ  ΜΟΝΟ ΑΠΟ ΤΙΣ ΠΛΕΥΡΕΣ ΤΟΥ</a:t>
            </a:r>
          </a:p>
          <a:p>
            <a:pPr algn="ctr"/>
            <a:endParaRPr lang="el-GR" sz="2800" b="1" dirty="0">
              <a:solidFill>
                <a:srgbClr val="FF0000"/>
              </a:solidFill>
              <a:latin typeface="Book Antiqua" pitchFamily="18" charset="0"/>
              <a:cs typeface="Times New Roman" pitchFamily="18" charset="0"/>
            </a:endParaRPr>
          </a:p>
          <a:p>
            <a:pPr algn="ctr"/>
            <a:endParaRPr lang="el-GR" sz="2800" b="1" dirty="0">
              <a:solidFill>
                <a:srgbClr val="FF0000"/>
              </a:solidFill>
              <a:latin typeface="Book Antiqua" pitchFamily="18" charset="0"/>
              <a:cs typeface="Times New Roman" pitchFamily="18" charset="0"/>
            </a:endParaRPr>
          </a:p>
          <a:p>
            <a:pPr algn="ctr"/>
            <a:r>
              <a:rPr lang="el-GR" sz="2400" b="1" dirty="0">
                <a:solidFill>
                  <a:srgbClr val="002060"/>
                </a:solidFill>
                <a:latin typeface="Book Antiqua" pitchFamily="18" charset="0"/>
                <a:cs typeface="Times New Roman" pitchFamily="18" charset="0"/>
              </a:rPr>
              <a:t>Μια εργασία που έγινε στα πλαίσια του </a:t>
            </a:r>
          </a:p>
          <a:p>
            <a:pPr algn="ctr"/>
            <a:r>
              <a:rPr lang="el-GR" sz="2400" b="1" dirty="0">
                <a:solidFill>
                  <a:srgbClr val="002060"/>
                </a:solidFill>
                <a:latin typeface="Book Antiqua" pitchFamily="18" charset="0"/>
                <a:cs typeface="Times New Roman" pitchFamily="18" charset="0"/>
              </a:rPr>
              <a:t>Έτους Μαθηματικών για τα 100 χρόνια της</a:t>
            </a:r>
          </a:p>
          <a:p>
            <a:pPr algn="ctr"/>
            <a:r>
              <a:rPr lang="el-GR" sz="2400" b="1" dirty="0">
                <a:solidFill>
                  <a:srgbClr val="002060"/>
                </a:solidFill>
                <a:latin typeface="Book Antiqua" pitchFamily="18" charset="0"/>
                <a:cs typeface="Times New Roman" pitchFamily="18" charset="0"/>
              </a:rPr>
              <a:t>Ελληνικής Μαθηματικής Εταιρείας</a:t>
            </a:r>
          </a:p>
          <a:p>
            <a:pPr algn="ctr"/>
            <a:r>
              <a:rPr lang="el-GR" sz="2400" b="1" dirty="0">
                <a:solidFill>
                  <a:srgbClr val="002060"/>
                </a:solidFill>
                <a:latin typeface="Book Antiqua" pitchFamily="18" charset="0"/>
                <a:cs typeface="Times New Roman" pitchFamily="18" charset="0"/>
              </a:rPr>
              <a:t>από μαθητές της Γ’ Τάξης του </a:t>
            </a:r>
          </a:p>
          <a:p>
            <a:pPr algn="ctr"/>
            <a:r>
              <a:rPr lang="el-GR" sz="2400" b="1" dirty="0">
                <a:solidFill>
                  <a:srgbClr val="002060"/>
                </a:solidFill>
                <a:latin typeface="Book Antiqua" pitchFamily="18" charset="0"/>
                <a:cs typeface="Times New Roman" pitchFamily="18" charset="0"/>
              </a:rPr>
              <a:t>Γυμνασίου Γαστούνης</a:t>
            </a:r>
            <a:endParaRPr lang="el-GR" sz="2400" dirty="0">
              <a:solidFill>
                <a:srgbClr val="002060"/>
              </a:solidFill>
              <a:latin typeface="Book Antiqua" pitchFamily="18" charset="0"/>
            </a:endParaRPr>
          </a:p>
        </p:txBody>
      </p:sp>
      <p:sp>
        <p:nvSpPr>
          <p:cNvPr id="5" name="TextBox 4"/>
          <p:cNvSpPr txBox="1"/>
          <p:nvPr/>
        </p:nvSpPr>
        <p:spPr>
          <a:xfrm>
            <a:off x="1363663" y="5399088"/>
            <a:ext cx="4689475" cy="400050"/>
          </a:xfrm>
          <a:prstGeom prst="rect">
            <a:avLst/>
          </a:prstGeom>
          <a:noFill/>
        </p:spPr>
        <p:txBody>
          <a:bodyPr>
            <a:spAutoFit/>
          </a:bodyPr>
          <a:lstStyle/>
          <a:p>
            <a:pPr fontAlgn="auto">
              <a:spcBef>
                <a:spcPts val="0"/>
              </a:spcBef>
              <a:spcAft>
                <a:spcPts val="0"/>
              </a:spcAft>
              <a:defRPr/>
            </a:pPr>
            <a:r>
              <a:rPr lang="el-GR" sz="2000" dirty="0">
                <a:solidFill>
                  <a:schemeClr val="accent6"/>
                </a:solidFill>
                <a:latin typeface="+mn-lt"/>
                <a:cs typeface="+mn-cs"/>
              </a:rPr>
              <a:t>1ο Μαθητικό Συνέδριο της ΕΜΕ</a:t>
            </a:r>
          </a:p>
        </p:txBody>
      </p:sp>
      <p:sp>
        <p:nvSpPr>
          <p:cNvPr id="6" name="TextBox 5"/>
          <p:cNvSpPr txBox="1"/>
          <p:nvPr/>
        </p:nvSpPr>
        <p:spPr>
          <a:xfrm>
            <a:off x="6276975" y="5399088"/>
            <a:ext cx="4687888" cy="400050"/>
          </a:xfrm>
          <a:prstGeom prst="rect">
            <a:avLst/>
          </a:prstGeom>
          <a:noFill/>
        </p:spPr>
        <p:txBody>
          <a:bodyPr>
            <a:spAutoFit/>
          </a:bodyPr>
          <a:lstStyle/>
          <a:p>
            <a:pPr fontAlgn="auto">
              <a:spcBef>
                <a:spcPts val="0"/>
              </a:spcBef>
              <a:spcAft>
                <a:spcPts val="0"/>
              </a:spcAft>
              <a:defRPr/>
            </a:pPr>
            <a:r>
              <a:rPr lang="el-GR" sz="2000" dirty="0">
                <a:solidFill>
                  <a:schemeClr val="accent2"/>
                </a:solidFill>
                <a:latin typeface="+mn-lt"/>
                <a:cs typeface="+mn-cs"/>
              </a:rPr>
              <a:t>Αθήνα 7, 8 &amp; 9 Δεκεμβρίου 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Ορθογώνιο 1"/>
          <p:cNvSpPr/>
          <p:nvPr/>
        </p:nvSpPr>
        <p:spPr>
          <a:xfrm>
            <a:off x="928688" y="533400"/>
            <a:ext cx="10174287" cy="704850"/>
          </a:xfrm>
          <a:prstGeom prst="rect">
            <a:avLst/>
          </a:prstGeom>
        </p:spPr>
        <p:txBody>
          <a:bodyPr>
            <a:spAutoFit/>
          </a:bodyPr>
          <a:lstStyle/>
          <a:p>
            <a:pPr marL="269875" indent="-269875" fontAlgn="auto">
              <a:lnSpc>
                <a:spcPct val="107000"/>
              </a:lnSpc>
              <a:spcBef>
                <a:spcPts val="900"/>
              </a:spcBef>
              <a:spcAft>
                <a:spcPts val="300"/>
              </a:spcAft>
              <a:defRPr/>
            </a:pPr>
            <a:r>
              <a:rPr lang="el-GR"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β)	Εφαρμογή των οδηγιών του κειμένου για την εύρεση του εμβαδού τριγώνου.</a:t>
            </a:r>
          </a:p>
          <a:p>
            <a:pPr marL="261938" fontAlgn="auto">
              <a:spcBef>
                <a:spcPts val="0"/>
              </a:spcBef>
              <a:spcAft>
                <a:spcPts val="0"/>
              </a:spcAft>
              <a:defRPr/>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Ακολουθούμε τις οδηγίες του Ήρωνος για την εύρεση του εμβαδού και καταστρώνουμε τον πίνακα :</a:t>
            </a:r>
            <a:endParaRPr lang="el-GR"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Πίνακας 2"/>
          <p:cNvGraphicFramePr>
            <a:graphicFrameLocks noGrp="1"/>
          </p:cNvGraphicFramePr>
          <p:nvPr/>
        </p:nvGraphicFramePr>
        <p:xfrm>
          <a:off x="928688" y="1397000"/>
          <a:ext cx="10174515" cy="3866102"/>
        </p:xfrm>
        <a:graphic>
          <a:graphicData uri="http://schemas.openxmlformats.org/drawingml/2006/table">
            <a:tbl>
              <a:tblPr firstRow="1" firstCol="1" bandRow="1"/>
              <a:tblGrid>
                <a:gridCol w="5341258"/>
                <a:gridCol w="4833257"/>
              </a:tblGrid>
              <a:tr h="515582">
                <a:tc>
                  <a:txBody>
                    <a:bodyPr/>
                    <a:lstStyle/>
                    <a:p>
                      <a:pPr marL="457200" algn="ctr">
                        <a:lnSpc>
                          <a:spcPct val="107000"/>
                        </a:lnSpc>
                        <a:spcAft>
                          <a:spcPts val="0"/>
                        </a:spcAft>
                      </a:pPr>
                      <a:r>
                        <a:rPr lang="el-G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Οδηγία κειμένου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l-G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Εφαρμογή της οδηγίας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972">
                <a:tc>
                  <a:txBody>
                    <a:bodyPr/>
                    <a:lstStyle/>
                    <a:p>
                      <a:pPr marL="87313" indent="0">
                        <a:lnSpc>
                          <a:spcPct val="107000"/>
                        </a:lnSpc>
                        <a:spcAft>
                          <a:spcPts val="0"/>
                        </a:spcAft>
                      </a:pP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Έστω τρίγωνο με πλευρές 7, 8 και 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1938" indent="0">
                        <a:lnSpc>
                          <a:spcPct val="107000"/>
                        </a:lnSpc>
                        <a:spcAft>
                          <a:spcPts val="0"/>
                        </a:spcAft>
                      </a:pP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Θεωρούμε το τρίγωνο με πλευρές 7, 8 και 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91">
                <a:tc>
                  <a:txBody>
                    <a:bodyPr/>
                    <a:lstStyle/>
                    <a:p>
                      <a:pPr marL="87313" indent="0">
                        <a:lnSpc>
                          <a:spcPct val="107000"/>
                        </a:lnSpc>
                        <a:spcAft>
                          <a:spcPts val="0"/>
                        </a:spcAft>
                      </a:pPr>
                      <a:r>
                        <a:rPr lang="el-GR" sz="18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Πρόσθεσε το 7, το 8 και το 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7 + 8 + 9 = 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91">
                <a:tc>
                  <a:txBody>
                    <a:bodyPr/>
                    <a:lstStyle/>
                    <a:p>
                      <a:pPr marL="87313" indent="0">
                        <a:lnSpc>
                          <a:spcPct val="107000"/>
                        </a:lnSpc>
                        <a:spcAft>
                          <a:spcPts val="0"/>
                        </a:spcAft>
                      </a:pPr>
                      <a:r>
                        <a:rPr lang="el-GR" sz="18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Πάρε το μισό του αθροίσματος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24 : 2 = 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91">
                <a:tc>
                  <a:txBody>
                    <a:bodyPr/>
                    <a:lstStyle/>
                    <a:p>
                      <a:pPr marL="87313" indent="0">
                        <a:lnSpc>
                          <a:spcPct val="107000"/>
                        </a:lnSpc>
                        <a:spcAft>
                          <a:spcPts val="0"/>
                        </a:spcAft>
                      </a:pPr>
                      <a:r>
                        <a:rPr lang="el-GR" sz="18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Αφαίρεσε από το 12 το 7 μένει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12 – 7 =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91">
                <a:tc>
                  <a:txBody>
                    <a:bodyPr/>
                    <a:lstStyle/>
                    <a:p>
                      <a:pPr marL="87313" indent="0">
                        <a:lnSpc>
                          <a:spcPct val="107000"/>
                        </a:lnSpc>
                        <a:spcAft>
                          <a:spcPts val="0"/>
                        </a:spcAft>
                      </a:pPr>
                      <a:r>
                        <a:rPr lang="el-GR" sz="18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Αφαίρεσε από το 12 το 8 μένει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12 – 8 =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91">
                <a:tc>
                  <a:txBody>
                    <a:bodyPr/>
                    <a:lstStyle/>
                    <a:p>
                      <a:pPr marL="87313" indent="0">
                        <a:lnSpc>
                          <a:spcPct val="107000"/>
                        </a:lnSpc>
                        <a:spcAft>
                          <a:spcPts val="0"/>
                        </a:spcAft>
                      </a:pPr>
                      <a:r>
                        <a:rPr lang="el-GR" sz="18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Αφαίρεσε από το 12 το 9 μένει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12 – 9 =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91">
                <a:tc>
                  <a:txBody>
                    <a:bodyPr/>
                    <a:lstStyle/>
                    <a:p>
                      <a:pPr marL="87313" indent="0">
                        <a:lnSpc>
                          <a:spcPct val="107000"/>
                        </a:lnSpc>
                        <a:spcAft>
                          <a:spcPts val="0"/>
                        </a:spcAft>
                      </a:pPr>
                      <a:r>
                        <a:rPr lang="el-GR" sz="18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Πολλαπλασίασε το 12 επί το 5 κάνει 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12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5 = 60</a:t>
                      </a:r>
                      <a:endPar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075">
                <a:tc>
                  <a:txBody>
                    <a:bodyPr/>
                    <a:lstStyle/>
                    <a:p>
                      <a:pPr marL="87313" indent="0">
                        <a:lnSpc>
                          <a:spcPct val="107000"/>
                        </a:lnSpc>
                        <a:spcAft>
                          <a:spcPts val="0"/>
                        </a:spcAft>
                      </a:pPr>
                      <a:r>
                        <a:rPr lang="el-GR" sz="18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Πολλαπλασίασε αυτά (τα 60) επί το 4 κάνει 240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60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950">
                <a:tc>
                  <a:txBody>
                    <a:bodyPr/>
                    <a:lstStyle/>
                    <a:p>
                      <a:pPr marL="87313" indent="0">
                        <a:lnSpc>
                          <a:spcPct val="107000"/>
                        </a:lnSpc>
                        <a:spcAft>
                          <a:spcPts val="0"/>
                        </a:spcAft>
                      </a:pPr>
                      <a:r>
                        <a:rPr lang="el-GR" sz="18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Πολλαπλασίασε αυτά (τα 240) επί το 3 κάνει 720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240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720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582">
                <a:tc>
                  <a:txBody>
                    <a:bodyPr/>
                    <a:lstStyle/>
                    <a:p>
                      <a:pPr marL="87313" indent="0">
                        <a:lnSpc>
                          <a:spcPct val="107000"/>
                        </a:lnSpc>
                        <a:spcAft>
                          <a:spcPts val="0"/>
                        </a:spcAft>
                      </a:pPr>
                      <a:r>
                        <a:rPr lang="el-GR" sz="18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Αυτών πάρε την πλευρά (τετραγωνική ρίζα) και είναι το εμβαδόν του τριγώνου.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endPar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170" name="Object 26"/>
          <p:cNvGraphicFramePr>
            <a:graphicFrameLocks noChangeAspect="1"/>
          </p:cNvGraphicFramePr>
          <p:nvPr/>
        </p:nvGraphicFramePr>
        <p:xfrm>
          <a:off x="6805613" y="4656138"/>
          <a:ext cx="982662" cy="352425"/>
        </p:xfrm>
        <a:graphic>
          <a:graphicData uri="http://schemas.openxmlformats.org/presentationml/2006/ole">
            <mc:AlternateContent xmlns:mc="http://schemas.openxmlformats.org/markup-compatibility/2006">
              <mc:Choice xmlns:v="urn:schemas-microsoft-com:vml" Requires="v">
                <p:oleObj spid="_x0000_s6178" name="Equation" r:id="rId3" imgW="634725" imgH="228501" progId="">
                  <p:embed/>
                </p:oleObj>
              </mc:Choice>
              <mc:Fallback>
                <p:oleObj name="Equation" r:id="rId3" imgW="634725" imgH="228501" progId="">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5613" y="4656138"/>
                        <a:ext cx="982662"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Ορθογώνιο 1"/>
          <p:cNvSpPr/>
          <p:nvPr/>
        </p:nvSpPr>
        <p:spPr>
          <a:xfrm>
            <a:off x="434975" y="614363"/>
            <a:ext cx="10987088" cy="1368323"/>
          </a:xfrm>
          <a:prstGeom prst="rect">
            <a:avLst/>
          </a:prstGeom>
        </p:spPr>
        <p:txBody>
          <a:bodyPr>
            <a:spAutoFit/>
          </a:bodyPr>
          <a:lstStyle/>
          <a:p>
            <a:pPr marL="285750" indent="-285750" fontAlgn="auto">
              <a:lnSpc>
                <a:spcPct val="107000"/>
              </a:lnSpc>
              <a:spcBef>
                <a:spcPts val="0"/>
              </a:spcBef>
              <a:spcAft>
                <a:spcPts val="300"/>
              </a:spcAft>
              <a:buFont typeface="Arial" panose="020B0604020202020204" pitchFamily="34" charset="0"/>
              <a:buChar char="•"/>
              <a:defRPr/>
            </a:pPr>
            <a:r>
              <a:rPr lang="el-GR" sz="2000" b="1" u="heavy" dirty="0">
                <a:solidFill>
                  <a:schemeClr val="accent1">
                    <a:lumMod val="60000"/>
                    <a:lumOff val="40000"/>
                  </a:schemeClr>
                </a:solidFill>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Εύρεση της τετραγωνικής ρίζας</a:t>
            </a:r>
          </a:p>
          <a:p>
            <a:pPr marL="538163" indent="-269875" fontAlgn="auto">
              <a:lnSpc>
                <a:spcPct val="107000"/>
              </a:lnSpc>
              <a:spcBef>
                <a:spcPts val="0"/>
              </a:spcBef>
              <a:spcAft>
                <a:spcPts val="0"/>
              </a:spcAft>
              <a:defRPr/>
            </a:pPr>
            <a:r>
              <a:rPr lang="el-GR"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Ενδιαφέρον παρουσιάζει ο τρόπος με τον οποίο ο Ήρων βρίσκει την τετραγωνική ρίζα. Ας δούμε πως:</a:t>
            </a:r>
          </a:p>
          <a:p>
            <a:pPr marL="538163" indent="-269875" fontAlgn="auto">
              <a:lnSpc>
                <a:spcPct val="107000"/>
              </a:lnSpc>
              <a:spcBef>
                <a:spcPts val="0"/>
              </a:spcBef>
              <a:spcAft>
                <a:spcPts val="300"/>
              </a:spcAft>
              <a:defRPr/>
            </a:pPr>
            <a:r>
              <a:rPr lang="el-GR" b="1" dirty="0" smtClean="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α</a:t>
            </a:r>
            <a:r>
              <a:rPr lang="el-GR"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Το αρχαίο κείμενο για την εύρεση της τετραγωνικής ρίζας και η μετάφρασή του.  </a:t>
            </a:r>
            <a:r>
              <a:rPr lang="el-G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a:t>
            </a:r>
          </a:p>
          <a:p>
            <a:pPr fontAlgn="auto">
              <a:spcBef>
                <a:spcPts val="0"/>
              </a:spcBef>
              <a:spcAft>
                <a:spcPts val="0"/>
              </a:spcAft>
              <a:defRPr/>
            </a:pPr>
            <a:endParaRPr lang="el-GR" dirty="0">
              <a:solidFill>
                <a:schemeClr val="bg1"/>
              </a:solidFill>
              <a:latin typeface="Calibri" panose="020F0502020204030204" pitchFamily="34" charset="0"/>
              <a:cs typeface="Calibri" panose="020F0502020204030204" pitchFamily="34" charset="0"/>
            </a:endParaRPr>
          </a:p>
        </p:txBody>
      </p:sp>
      <p:pic>
        <p:nvPicPr>
          <p:cNvPr id="32770" name="Εικόνα 36"/>
          <p:cNvPicPr>
            <a:picLocks noChangeAspect="1"/>
          </p:cNvPicPr>
          <p:nvPr/>
        </p:nvPicPr>
        <p:blipFill>
          <a:blip r:embed="rId2"/>
          <a:srcRect/>
          <a:stretch>
            <a:fillRect/>
          </a:stretch>
        </p:blipFill>
        <p:spPr bwMode="auto">
          <a:xfrm>
            <a:off x="2016125" y="1663980"/>
            <a:ext cx="7087534" cy="49813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Ορθογώνιο 1"/>
          <p:cNvSpPr/>
          <p:nvPr/>
        </p:nvSpPr>
        <p:spPr>
          <a:xfrm>
            <a:off x="682625" y="330200"/>
            <a:ext cx="8702675" cy="795338"/>
          </a:xfrm>
          <a:prstGeom prst="rect">
            <a:avLst/>
          </a:prstGeom>
        </p:spPr>
        <p:txBody>
          <a:bodyPr wrap="square">
            <a:spAutoFit/>
          </a:bodyPr>
          <a:lstStyle/>
          <a:p>
            <a:pPr marL="363538" indent="-363538" fontAlgn="auto">
              <a:lnSpc>
                <a:spcPct val="107000"/>
              </a:lnSpc>
              <a:spcBef>
                <a:spcPts val="1200"/>
              </a:spcBef>
              <a:spcAft>
                <a:spcPts val="600"/>
              </a:spcAft>
              <a:defRPr/>
            </a:pPr>
            <a:r>
              <a:rPr lang="el-GR"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β)</a:t>
            </a:r>
            <a:r>
              <a:rPr lang="el-GR" sz="2000" b="1" dirty="0" smtClean="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l-GR"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Εφαρμογή</a:t>
            </a:r>
            <a:r>
              <a:rPr lang="el-GR" sz="2000" b="1" dirty="0" smtClean="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l-GR"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των οδηγιών του κειμένου για την εύρεση της τετραγωνικής ρίζας.</a:t>
            </a:r>
          </a:p>
          <a:p>
            <a:pPr marL="363538" fontAlgn="auto">
              <a:lnSpc>
                <a:spcPct val="107000"/>
              </a:lnSpc>
              <a:spcBef>
                <a:spcPts val="0"/>
              </a:spcBef>
              <a:spcAft>
                <a:spcPts val="300"/>
              </a:spcAft>
              <a:defRPr/>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Καταστρώνουμε τον πάλι πίνακα με τις οδηγίες του Ήρωνος</a:t>
            </a:r>
            <a:r>
              <a:rPr lang="el-GR" dirty="0">
                <a:latin typeface="Calibri" panose="020F0502020204030204" pitchFamily="34" charset="0"/>
                <a:ea typeface="Calibri" panose="020F0502020204030204" pitchFamily="34" charset="0"/>
                <a:cs typeface="Calibri" panose="020F0502020204030204" pitchFamily="34" charset="0"/>
              </a:rPr>
              <a:t>:</a:t>
            </a:r>
            <a:endParaRPr lang="el-GR" sz="1600" dirty="0">
              <a:latin typeface="Calibri" panose="020F0502020204030204" pitchFamily="34" charset="0"/>
              <a:ea typeface="Calibri" panose="020F0502020204030204" pitchFamily="34" charset="0"/>
              <a:cs typeface="Calibri" panose="020F0502020204030204" pitchFamily="34" charset="0"/>
            </a:endParaRPr>
          </a:p>
        </p:txBody>
      </p:sp>
      <p:grpSp>
        <p:nvGrpSpPr>
          <p:cNvPr id="33794" name="Ομάδα 5"/>
          <p:cNvGrpSpPr>
            <a:grpSpLocks/>
          </p:cNvGrpSpPr>
          <p:nvPr/>
        </p:nvGrpSpPr>
        <p:grpSpPr bwMode="auto">
          <a:xfrm>
            <a:off x="1903413" y="1111250"/>
            <a:ext cx="7772400" cy="5521325"/>
            <a:chOff x="1902732" y="1111236"/>
            <a:chExt cx="7773761" cy="5521793"/>
          </a:xfrm>
        </p:grpSpPr>
        <p:grpSp>
          <p:nvGrpSpPr>
            <p:cNvPr id="33795" name="Ομάδα 24"/>
            <p:cNvGrpSpPr>
              <a:grpSpLocks/>
            </p:cNvGrpSpPr>
            <p:nvPr/>
          </p:nvGrpSpPr>
          <p:grpSpPr bwMode="auto">
            <a:xfrm>
              <a:off x="1902732" y="1125750"/>
              <a:ext cx="7773761" cy="5507279"/>
              <a:chOff x="1438275" y="1373975"/>
              <a:chExt cx="7474845" cy="5144421"/>
            </a:xfrm>
          </p:grpSpPr>
          <p:pic>
            <p:nvPicPr>
              <p:cNvPr id="33797" name="Εικόνα 21"/>
              <p:cNvPicPr>
                <a:picLocks noChangeAspect="1"/>
              </p:cNvPicPr>
              <p:nvPr/>
            </p:nvPicPr>
            <p:blipFill>
              <a:blip r:embed="rId2"/>
              <a:srcRect b="6094"/>
              <a:stretch>
                <a:fillRect/>
              </a:stretch>
            </p:blipFill>
            <p:spPr bwMode="auto">
              <a:xfrm>
                <a:off x="1438275" y="1373975"/>
                <a:ext cx="7474845" cy="5144421"/>
              </a:xfrm>
              <a:prstGeom prst="rect">
                <a:avLst/>
              </a:prstGeom>
              <a:noFill/>
              <a:ln w="9525">
                <a:noFill/>
                <a:miter lim="800000"/>
                <a:headEnd/>
                <a:tailEnd/>
              </a:ln>
            </p:spPr>
          </p:pic>
          <p:cxnSp>
            <p:nvCxnSpPr>
              <p:cNvPr id="24" name="Ευθεία γραμμή σύνδεσης 23"/>
              <p:cNvCxnSpPr/>
              <p:nvPr/>
            </p:nvCxnSpPr>
            <p:spPr>
              <a:xfrm>
                <a:off x="1806215" y="1373765"/>
                <a:ext cx="0" cy="5070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 name="Ευθεία γραμμή σύνδεσης 3"/>
            <p:cNvCxnSpPr/>
            <p:nvPr/>
          </p:nvCxnSpPr>
          <p:spPr>
            <a:xfrm>
              <a:off x="9385929" y="1111236"/>
              <a:ext cx="0" cy="54281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75" name="Εικόνα 1"/>
          <p:cNvPicPr>
            <a:picLocks noChangeAspect="1"/>
          </p:cNvPicPr>
          <p:nvPr/>
        </p:nvPicPr>
        <p:blipFill>
          <a:blip r:embed="rId3"/>
          <a:srcRect/>
          <a:stretch>
            <a:fillRect/>
          </a:stretch>
        </p:blipFill>
        <p:spPr bwMode="auto">
          <a:xfrm>
            <a:off x="1379538" y="479425"/>
            <a:ext cx="8799512" cy="2147888"/>
          </a:xfrm>
          <a:prstGeom prst="rect">
            <a:avLst/>
          </a:prstGeom>
          <a:noFill/>
          <a:ln w="9525">
            <a:noFill/>
            <a:miter lim="800000"/>
            <a:headEnd/>
            <a:tailEnd/>
          </a:ln>
        </p:spPr>
      </p:pic>
      <p:pic>
        <p:nvPicPr>
          <p:cNvPr id="11276" name="Εικόνα 2"/>
          <p:cNvPicPr>
            <a:picLocks noChangeAspect="1"/>
          </p:cNvPicPr>
          <p:nvPr/>
        </p:nvPicPr>
        <p:blipFill>
          <a:blip r:embed="rId4"/>
          <a:srcRect/>
          <a:stretch>
            <a:fillRect/>
          </a:stretch>
        </p:blipFill>
        <p:spPr bwMode="auto">
          <a:xfrm>
            <a:off x="1379538" y="2716213"/>
            <a:ext cx="9163050" cy="3128962"/>
          </a:xfrm>
          <a:prstGeom prst="rect">
            <a:avLst/>
          </a:prstGeom>
          <a:noFill/>
          <a:ln w="9525">
            <a:noFill/>
            <a:miter lim="800000"/>
            <a:headEnd/>
            <a:tailEnd/>
          </a:ln>
        </p:spPr>
      </p:pic>
      <p:grpSp>
        <p:nvGrpSpPr>
          <p:cNvPr id="11277" name="Ομάδα 3"/>
          <p:cNvGrpSpPr>
            <a:grpSpLocks/>
          </p:cNvGrpSpPr>
          <p:nvPr/>
        </p:nvGrpSpPr>
        <p:grpSpPr bwMode="auto">
          <a:xfrm>
            <a:off x="1379538" y="5934075"/>
            <a:ext cx="10164762" cy="923925"/>
            <a:chOff x="1033354" y="779809"/>
            <a:chExt cx="10164529" cy="923330"/>
          </a:xfrm>
        </p:grpSpPr>
        <p:sp>
          <p:nvSpPr>
            <p:cNvPr id="5" name="Rectangle 2"/>
            <p:cNvSpPr>
              <a:spLocks noChangeArrowheads="1"/>
            </p:cNvSpPr>
            <p:nvPr/>
          </p:nvSpPr>
          <p:spPr bwMode="auto">
            <a:xfrm>
              <a:off x="1033354" y="779809"/>
              <a:ext cx="10164529" cy="923330"/>
            </a:xfrm>
            <a:prstGeom prst="rect">
              <a:avLst/>
            </a:prstGeom>
            <a:noFill/>
            <a:ln>
              <a:noFill/>
            </a:ln>
            <a:effectLst/>
            <a:extLst/>
          </p:spPr>
          <p:txBody>
            <a:bodyPr anchor="ctr">
              <a:spAutoFit/>
            </a:bodyPr>
            <a:lstStyle/>
            <a:p>
              <a:pPr defTabSz="914400" eaLnBrk="0" hangingPunct="0">
                <a:defRPr/>
              </a:pPr>
              <a:r>
                <a:rPr lang="el-GR" altLang="el-GR"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Προσέξτε ότι η τιμή της            που υπολογίζει ο Ήρων με τη δεύτερη εφαρμογή της μεθόδου του είναι η ίδια που υπολογίζουμε σήμερα με ακρίβεια τουλάχιστον οκτώ δεκαδικών ψηφίων. !!!</a:t>
              </a:r>
              <a:endParaRPr lang="el-GR" altLang="el-GR" dirty="0">
                <a:solidFill>
                  <a:schemeClr val="accent6"/>
                </a:solidFill>
                <a:latin typeface="Times New Roman" panose="02020603050405020304" pitchFamily="18" charset="0"/>
                <a:cs typeface="Times New Roman" panose="02020603050405020304" pitchFamily="18" charset="0"/>
              </a:endParaRPr>
            </a:p>
            <a:p>
              <a:pPr defTabSz="914400" eaLnBrk="0" hangingPunct="0">
                <a:defRPr/>
              </a:pPr>
              <a:r>
                <a:rPr lang="el-GR" alt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l-GR" altLang="el-GR" dirty="0">
                <a:solidFill>
                  <a:schemeClr val="bg1"/>
                </a:solidFill>
                <a:latin typeface="Times New Roman" panose="02020603050405020304" pitchFamily="18" charset="0"/>
                <a:cs typeface="Times New Roman" panose="02020603050405020304" pitchFamily="18" charset="0"/>
              </a:endParaRPr>
            </a:p>
          </p:txBody>
        </p:sp>
        <p:graphicFrame>
          <p:nvGraphicFramePr>
            <p:cNvPr id="11274" name="Object 10"/>
            <p:cNvGraphicFramePr>
              <a:graphicFrameLocks noChangeAspect="1"/>
            </p:cNvGraphicFramePr>
            <p:nvPr/>
          </p:nvGraphicFramePr>
          <p:xfrm>
            <a:off x="3340458" y="793877"/>
            <a:ext cx="562707" cy="329389"/>
          </p:xfrm>
          <a:graphic>
            <a:graphicData uri="http://schemas.openxmlformats.org/presentationml/2006/ole">
              <mc:AlternateContent xmlns:mc="http://schemas.openxmlformats.org/markup-compatibility/2006">
                <mc:Choice xmlns:v="urn:schemas-microsoft-com:vml" Requires="v">
                  <p:oleObj spid="_x0000_s11282" name="Equation" r:id="rId5" imgW="393529" imgH="228501" progId="">
                    <p:embed/>
                  </p:oleObj>
                </mc:Choice>
                <mc:Fallback>
                  <p:oleObj name="Equation" r:id="rId5" imgW="393529" imgH="228501" progId="">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0458" y="793877"/>
                          <a:ext cx="562707" cy="3293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1063625" y="1003300"/>
            <a:ext cx="10064750" cy="4652963"/>
          </a:xfrm>
          <a:prstGeom prst="rect">
            <a:avLst/>
          </a:prstGeom>
        </p:spPr>
        <p:txBody>
          <a:bodyPr>
            <a:spAutoFit/>
          </a:bodyPr>
          <a:lstStyle/>
          <a:p>
            <a:pPr marL="285750" indent="-285750">
              <a:lnSpc>
                <a:spcPct val="107000"/>
              </a:lnSpc>
              <a:spcBef>
                <a:spcPts val="1200"/>
              </a:spcBef>
              <a:spcAft>
                <a:spcPts val="300"/>
              </a:spcAft>
              <a:buFont typeface="Arial" charset="0"/>
              <a:buChar char="•"/>
            </a:pPr>
            <a:r>
              <a:rPr lang="el-GR" sz="2000" b="1" u="heavy" dirty="0">
                <a:solidFill>
                  <a:schemeClr val="accent1">
                    <a:lumMod val="60000"/>
                    <a:lumOff val="40000"/>
                  </a:schemeClr>
                </a:solidFill>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Γενίκευση της μεθόδου – Εύρεση του τύπου.</a:t>
            </a:r>
          </a:p>
          <a:p>
            <a:pPr marL="285750" indent="-285750">
              <a:lnSpc>
                <a:spcPct val="107000"/>
              </a:lnSpc>
            </a:pPr>
            <a:r>
              <a:rPr lang="el-GR" dirty="0">
                <a:solidFill>
                  <a:schemeClr val="bg1"/>
                </a:solidFill>
                <a:latin typeface="Times New Roman" pitchFamily="18" charset="0"/>
                <a:ea typeface="Calibri" pitchFamily="34" charset="0"/>
                <a:cs typeface="Times New Roman" pitchFamily="18" charset="0"/>
              </a:rPr>
              <a:t>Γενικεύουμε τη μέθοδο του Ήρωνα για την εύρεση του εμβαδού τριγώνου που έχει πλευρές α, β, γ για να έχουμε έναν τύπο για το εμβαδόν του.</a:t>
            </a:r>
          </a:p>
          <a:p>
            <a:pPr marL="285750" indent="-285750">
              <a:lnSpc>
                <a:spcPct val="107000"/>
              </a:lnSpc>
            </a:pPr>
            <a:r>
              <a:rPr lang="el-GR" dirty="0">
                <a:solidFill>
                  <a:schemeClr val="bg1"/>
                </a:solidFill>
                <a:latin typeface="Times New Roman" pitchFamily="18" charset="0"/>
                <a:ea typeface="Calibri" pitchFamily="34" charset="0"/>
                <a:cs typeface="Times New Roman" pitchFamily="18" charset="0"/>
              </a:rPr>
              <a:t>Εφαρμόζουμε τις οδηγίες του Ήρωνα:</a:t>
            </a:r>
          </a:p>
          <a:p>
            <a:pPr marL="285750" indent="-285750">
              <a:lnSpc>
                <a:spcPct val="107000"/>
              </a:lnSpc>
              <a:buFont typeface="Wingdings" pitchFamily="2" charset="2"/>
              <a:buChar char=""/>
            </a:pPr>
            <a:r>
              <a:rPr lang="el-GR" dirty="0">
                <a:solidFill>
                  <a:schemeClr val="bg1"/>
                </a:solidFill>
                <a:latin typeface="Times New Roman" pitchFamily="18" charset="0"/>
                <a:ea typeface="Calibri" pitchFamily="34" charset="0"/>
                <a:cs typeface="Times New Roman" pitchFamily="18" charset="0"/>
              </a:rPr>
              <a:t>Πρόσθεσε τις πλευρές → α + β + γ</a:t>
            </a:r>
          </a:p>
          <a:p>
            <a:pPr marL="285750" indent="-285750">
              <a:lnSpc>
                <a:spcPct val="107000"/>
              </a:lnSpc>
              <a:buFont typeface="Wingdings" pitchFamily="2" charset="2"/>
              <a:buChar char=""/>
            </a:pPr>
            <a:r>
              <a:rPr lang="el-GR" dirty="0">
                <a:solidFill>
                  <a:schemeClr val="bg1"/>
                </a:solidFill>
                <a:latin typeface="Times New Roman" pitchFamily="18" charset="0"/>
                <a:ea typeface="Calibri" pitchFamily="34" charset="0"/>
                <a:cs typeface="Times New Roman" pitchFamily="18" charset="0"/>
              </a:rPr>
              <a:t>Πάρε το μισό του αθροίσματος →                            (το ονομάζουμε τ και είναι η </a:t>
            </a:r>
            <a:r>
              <a:rPr lang="el-GR" dirty="0" err="1">
                <a:solidFill>
                  <a:schemeClr val="bg1"/>
                </a:solidFill>
                <a:latin typeface="Times New Roman" pitchFamily="18" charset="0"/>
                <a:ea typeface="Calibri" pitchFamily="34" charset="0"/>
                <a:cs typeface="Times New Roman" pitchFamily="18" charset="0"/>
              </a:rPr>
              <a:t>ημιπερίμετρος</a:t>
            </a:r>
            <a:r>
              <a:rPr lang="el-GR" dirty="0">
                <a:solidFill>
                  <a:schemeClr val="bg1"/>
                </a:solidFill>
                <a:latin typeface="Times New Roman" pitchFamily="18" charset="0"/>
                <a:ea typeface="Calibri" pitchFamily="34" charset="0"/>
                <a:cs typeface="Times New Roman" pitchFamily="18" charset="0"/>
              </a:rPr>
              <a:t> του τριγώνου).</a:t>
            </a:r>
          </a:p>
          <a:p>
            <a:pPr marL="285750" indent="-285750">
              <a:lnSpc>
                <a:spcPct val="107000"/>
              </a:lnSpc>
              <a:buFont typeface="Wingdings" pitchFamily="2" charset="2"/>
              <a:buChar char=""/>
            </a:pPr>
            <a:r>
              <a:rPr lang="el-GR" dirty="0">
                <a:solidFill>
                  <a:schemeClr val="bg1"/>
                </a:solidFill>
                <a:latin typeface="Times New Roman" pitchFamily="18" charset="0"/>
                <a:ea typeface="Calibri" pitchFamily="34" charset="0"/>
              </a:rPr>
              <a:t>Αφαίρεσε από το </a:t>
            </a:r>
            <a:r>
              <a:rPr lang="el-GR" dirty="0" smtClean="0">
                <a:solidFill>
                  <a:schemeClr val="bg1"/>
                </a:solidFill>
                <a:latin typeface="Times New Roman" pitchFamily="18" charset="0"/>
                <a:ea typeface="Calibri" pitchFamily="34" charset="0"/>
              </a:rPr>
              <a:t> τ  το  α   </a:t>
            </a:r>
            <a:r>
              <a:rPr lang="el-GR" dirty="0">
                <a:solidFill>
                  <a:schemeClr val="bg1"/>
                </a:solidFill>
                <a:latin typeface="Times New Roman" pitchFamily="18" charset="0"/>
                <a:ea typeface="Calibri" pitchFamily="34" charset="0"/>
              </a:rPr>
              <a:t>→   τ – α</a:t>
            </a:r>
          </a:p>
          <a:p>
            <a:pPr marL="285750" indent="-285750">
              <a:lnSpc>
                <a:spcPct val="107000"/>
              </a:lnSpc>
              <a:buFont typeface="Wingdings" pitchFamily="2" charset="2"/>
              <a:buChar char=""/>
            </a:pPr>
            <a:r>
              <a:rPr lang="el-GR" dirty="0">
                <a:solidFill>
                  <a:schemeClr val="bg1"/>
                </a:solidFill>
                <a:latin typeface="Times New Roman" pitchFamily="18" charset="0"/>
                <a:ea typeface="Calibri" pitchFamily="34" charset="0"/>
              </a:rPr>
              <a:t>Αφαίρεσε από </a:t>
            </a:r>
            <a:r>
              <a:rPr lang="el-GR" dirty="0" smtClean="0">
                <a:solidFill>
                  <a:schemeClr val="bg1"/>
                </a:solidFill>
                <a:latin typeface="Times New Roman" pitchFamily="18" charset="0"/>
                <a:ea typeface="Calibri" pitchFamily="34" charset="0"/>
              </a:rPr>
              <a:t>το  </a:t>
            </a:r>
            <a:r>
              <a:rPr lang="el-GR" dirty="0">
                <a:solidFill>
                  <a:schemeClr val="bg1"/>
                </a:solidFill>
                <a:latin typeface="Times New Roman" pitchFamily="18" charset="0"/>
                <a:ea typeface="Calibri" pitchFamily="34" charset="0"/>
              </a:rPr>
              <a:t>τ </a:t>
            </a:r>
            <a:r>
              <a:rPr lang="el-GR" dirty="0" smtClean="0">
                <a:solidFill>
                  <a:schemeClr val="bg1"/>
                </a:solidFill>
                <a:latin typeface="Times New Roman" pitchFamily="18" charset="0"/>
                <a:ea typeface="Calibri" pitchFamily="34" charset="0"/>
              </a:rPr>
              <a:t> το  β   </a:t>
            </a:r>
            <a:r>
              <a:rPr lang="el-GR" dirty="0">
                <a:solidFill>
                  <a:schemeClr val="bg1"/>
                </a:solidFill>
                <a:latin typeface="Times New Roman" pitchFamily="18" charset="0"/>
                <a:ea typeface="Calibri" pitchFamily="34" charset="0"/>
              </a:rPr>
              <a:t>→   τ – β</a:t>
            </a:r>
          </a:p>
          <a:p>
            <a:pPr marL="285750" indent="-285750">
              <a:lnSpc>
                <a:spcPct val="107000"/>
              </a:lnSpc>
              <a:buFont typeface="Wingdings" pitchFamily="2" charset="2"/>
              <a:buChar char=""/>
            </a:pPr>
            <a:r>
              <a:rPr lang="el-GR" dirty="0">
                <a:solidFill>
                  <a:schemeClr val="bg1"/>
                </a:solidFill>
                <a:latin typeface="Times New Roman" pitchFamily="18" charset="0"/>
                <a:ea typeface="Calibri" pitchFamily="34" charset="0"/>
              </a:rPr>
              <a:t>Αφαίρεσε από το </a:t>
            </a:r>
            <a:r>
              <a:rPr lang="el-GR" dirty="0" smtClean="0">
                <a:solidFill>
                  <a:schemeClr val="bg1"/>
                </a:solidFill>
                <a:latin typeface="Times New Roman" pitchFamily="18" charset="0"/>
                <a:ea typeface="Calibri" pitchFamily="34" charset="0"/>
              </a:rPr>
              <a:t> τ  το  γ   </a:t>
            </a:r>
            <a:r>
              <a:rPr lang="el-GR" dirty="0">
                <a:solidFill>
                  <a:schemeClr val="bg1"/>
                </a:solidFill>
                <a:latin typeface="Times New Roman" pitchFamily="18" charset="0"/>
                <a:ea typeface="Calibri" pitchFamily="34" charset="0"/>
              </a:rPr>
              <a:t>→   τ – γ</a:t>
            </a:r>
          </a:p>
          <a:p>
            <a:pPr marL="285750" indent="-285750">
              <a:lnSpc>
                <a:spcPct val="107000"/>
              </a:lnSpc>
              <a:buFont typeface="Wingdings" pitchFamily="2" charset="2"/>
              <a:buChar char=""/>
            </a:pPr>
            <a:r>
              <a:rPr lang="el-GR" dirty="0">
                <a:solidFill>
                  <a:schemeClr val="bg1"/>
                </a:solidFill>
                <a:latin typeface="Times New Roman" pitchFamily="18" charset="0"/>
                <a:ea typeface="Calibri" pitchFamily="34" charset="0"/>
              </a:rPr>
              <a:t>Πάρε το γινόμενο  των τ, τ – α, τ – β, τ – γ   → </a:t>
            </a:r>
          </a:p>
          <a:p>
            <a:pPr marL="285750" indent="-285750">
              <a:lnSpc>
                <a:spcPct val="107000"/>
              </a:lnSpc>
              <a:spcBef>
                <a:spcPts val="600"/>
              </a:spcBef>
              <a:buFont typeface="Wingdings" pitchFamily="2" charset="2"/>
              <a:buChar char=""/>
            </a:pPr>
            <a:r>
              <a:rPr lang="el-GR" dirty="0">
                <a:solidFill>
                  <a:schemeClr val="bg1"/>
                </a:solidFill>
                <a:latin typeface="Times New Roman" pitchFamily="18" charset="0"/>
                <a:ea typeface="Calibri" pitchFamily="34" charset="0"/>
              </a:rPr>
              <a:t>Βρες την τετραγωνική ρίζα του γινομένου    →</a:t>
            </a:r>
          </a:p>
          <a:p>
            <a:pPr marL="285750" indent="-285750">
              <a:lnSpc>
                <a:spcPct val="107000"/>
              </a:lnSpc>
              <a:buFont typeface="Wingdings" pitchFamily="2" charset="2"/>
              <a:buChar char=""/>
            </a:pPr>
            <a:r>
              <a:rPr lang="el-GR" dirty="0">
                <a:solidFill>
                  <a:schemeClr val="bg1"/>
                </a:solidFill>
                <a:latin typeface="Times New Roman" pitchFamily="18" charset="0"/>
                <a:ea typeface="Calibri" pitchFamily="34" charset="0"/>
              </a:rPr>
              <a:t>Αυτό είναι το εμβαδόν του τριγώνου, δηλαδή  </a:t>
            </a:r>
          </a:p>
          <a:p>
            <a:pPr marL="285750" indent="-285750">
              <a:lnSpc>
                <a:spcPct val="107000"/>
              </a:lnSpc>
            </a:pPr>
            <a:endParaRPr lang="el-GR" dirty="0">
              <a:solidFill>
                <a:schemeClr val="bg1"/>
              </a:solidFill>
              <a:latin typeface="Times New Roman" pitchFamily="18" charset="0"/>
              <a:ea typeface="Calibri" pitchFamily="34" charset="0"/>
            </a:endParaRPr>
          </a:p>
          <a:p>
            <a:pPr marL="285750" indent="-285750">
              <a:lnSpc>
                <a:spcPct val="107000"/>
              </a:lnSpc>
              <a:buFont typeface="Wingdings" pitchFamily="2" charset="2"/>
              <a:buChar char=""/>
            </a:pPr>
            <a:endParaRPr lang="el-GR" dirty="0">
              <a:solidFill>
                <a:schemeClr val="bg1"/>
              </a:solidFill>
              <a:latin typeface="Calibri" pitchFamily="34" charset="0"/>
              <a:ea typeface="Calibri" pitchFamily="34" charset="0"/>
            </a:endParaRPr>
          </a:p>
        </p:txBody>
      </p:sp>
      <p:sp>
        <p:nvSpPr>
          <p:cNvPr id="10326" name="Rectangle 5"/>
          <p:cNvSpPr>
            <a:spLocks noChangeArrowheads="1"/>
          </p:cNvSpPr>
          <p:nvPr/>
        </p:nvSpPr>
        <p:spPr bwMode="auto">
          <a:xfrm>
            <a:off x="0" y="0"/>
            <a:ext cx="12192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10322" name="Object 82"/>
          <p:cNvGraphicFramePr>
            <a:graphicFrameLocks noChangeAspect="1"/>
          </p:cNvGraphicFramePr>
          <p:nvPr/>
        </p:nvGraphicFramePr>
        <p:xfrm>
          <a:off x="5035550" y="2392363"/>
          <a:ext cx="1250950" cy="619125"/>
        </p:xfrm>
        <a:graphic>
          <a:graphicData uri="http://schemas.openxmlformats.org/presentationml/2006/ole">
            <mc:AlternateContent xmlns:mc="http://schemas.openxmlformats.org/markup-compatibility/2006">
              <mc:Choice xmlns:v="urn:schemas-microsoft-com:vml" Requires="v">
                <p:oleObj spid="_x0000_s10346" name="Equation" r:id="rId3" imgW="787058" imgH="393529" progId="">
                  <p:embed/>
                </p:oleObj>
              </mc:Choice>
              <mc:Fallback>
                <p:oleObj name="Equation" r:id="rId3" imgW="787058" imgH="393529" progId="">
                  <p:embed/>
                  <p:pic>
                    <p:nvPicPr>
                      <p:cNvPr id="0" name="Picture 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550" y="2392363"/>
                        <a:ext cx="125095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7" name="Rectangle 11"/>
          <p:cNvSpPr>
            <a:spLocks noChangeArrowheads="1"/>
          </p:cNvSpPr>
          <p:nvPr/>
        </p:nvSpPr>
        <p:spPr bwMode="auto">
          <a:xfrm>
            <a:off x="0" y="0"/>
            <a:ext cx="12192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10323" name="Object 83"/>
          <p:cNvGraphicFramePr>
            <a:graphicFrameLocks noChangeAspect="1"/>
          </p:cNvGraphicFramePr>
          <p:nvPr/>
        </p:nvGraphicFramePr>
        <p:xfrm>
          <a:off x="6218238" y="3956050"/>
          <a:ext cx="1978025" cy="376238"/>
        </p:xfrm>
        <a:graphic>
          <a:graphicData uri="http://schemas.openxmlformats.org/presentationml/2006/ole">
            <mc:AlternateContent xmlns:mc="http://schemas.openxmlformats.org/markup-compatibility/2006">
              <mc:Choice xmlns:v="urn:schemas-microsoft-com:vml" Requires="v">
                <p:oleObj spid="_x0000_s10347" name="Equation" r:id="rId5" imgW="1345616" imgH="253890" progId="">
                  <p:embed/>
                </p:oleObj>
              </mc:Choice>
              <mc:Fallback>
                <p:oleObj name="Equation" r:id="rId5" imgW="1345616" imgH="253890" progId="">
                  <p:embed/>
                  <p:pic>
                    <p:nvPicPr>
                      <p:cNvPr id="0" name="Picture 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8238" y="3956050"/>
                        <a:ext cx="1978025" cy="376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8" name="Rectangle 13"/>
          <p:cNvSpPr>
            <a:spLocks noChangeArrowheads="1"/>
          </p:cNvSpPr>
          <p:nvPr/>
        </p:nvSpPr>
        <p:spPr bwMode="auto">
          <a:xfrm>
            <a:off x="0" y="0"/>
            <a:ext cx="12192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10324" name="Object 84"/>
          <p:cNvGraphicFramePr>
            <a:graphicFrameLocks noChangeAspect="1"/>
          </p:cNvGraphicFramePr>
          <p:nvPr/>
        </p:nvGraphicFramePr>
        <p:xfrm>
          <a:off x="6218238" y="4294188"/>
          <a:ext cx="2428875" cy="492125"/>
        </p:xfrm>
        <a:graphic>
          <a:graphicData uri="http://schemas.openxmlformats.org/presentationml/2006/ole">
            <mc:AlternateContent xmlns:mc="http://schemas.openxmlformats.org/markup-compatibility/2006">
              <mc:Choice xmlns:v="urn:schemas-microsoft-com:vml" Requires="v">
                <p:oleObj spid="_x0000_s10348" name="Equation" r:id="rId7" imgW="1459866" imgH="291973" progId="">
                  <p:embed/>
                </p:oleObj>
              </mc:Choice>
              <mc:Fallback>
                <p:oleObj name="Equation" r:id="rId7" imgW="1459866" imgH="291973" progId="">
                  <p:embed/>
                  <p:pic>
                    <p:nvPicPr>
                      <p:cNvPr id="0" name="Picture 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8238" y="4294188"/>
                        <a:ext cx="2428875"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242047" y="2581835"/>
                <a:ext cx="11793071" cy="13416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7200" b="0" i="0" smtClean="0">
                          <a:solidFill>
                            <a:srgbClr val="FF0000"/>
                          </a:solidFill>
                          <a:latin typeface="Cambria Math" panose="02040503050406030204" pitchFamily="18" charset="0"/>
                        </a:rPr>
                        <m:t>Ε</m:t>
                      </m:r>
                      <m:r>
                        <a:rPr lang="el-GR" sz="7200" b="0" i="0" smtClean="0">
                          <a:solidFill>
                            <a:srgbClr val="FF0000"/>
                          </a:solidFill>
                          <a:latin typeface="Cambria Math" panose="02040503050406030204" pitchFamily="18" charset="0"/>
                        </a:rPr>
                        <m:t>=</m:t>
                      </m:r>
                      <m:rad>
                        <m:radPr>
                          <m:degHide m:val="on"/>
                          <m:ctrlPr>
                            <a:rPr lang="el-GR" sz="7200" i="1" smtClean="0">
                              <a:solidFill>
                                <a:srgbClr val="FF0000"/>
                              </a:solidFill>
                              <a:latin typeface="Cambria Math" panose="02040503050406030204" pitchFamily="18" charset="0"/>
                            </a:rPr>
                          </m:ctrlPr>
                        </m:radPr>
                        <m:deg/>
                        <m:e>
                          <m:r>
                            <m:rPr>
                              <m:sty m:val="p"/>
                            </m:rPr>
                            <a:rPr lang="el-GR" sz="7200" b="0" i="0" smtClean="0">
                              <a:solidFill>
                                <a:schemeClr val="bg2">
                                  <a:lumMod val="75000"/>
                                </a:schemeClr>
                              </a:solidFill>
                              <a:latin typeface="Cambria Math" panose="02040503050406030204" pitchFamily="18" charset="0"/>
                            </a:rPr>
                            <m:t>τ</m:t>
                          </m:r>
                          <m:r>
                            <a:rPr lang="el-GR" sz="7200" b="0" i="0" smtClean="0">
                              <a:solidFill>
                                <a:schemeClr val="bg2">
                                  <a:lumMod val="75000"/>
                                </a:schemeClr>
                              </a:solidFill>
                              <a:latin typeface="Cambria Math" panose="02040503050406030204" pitchFamily="18" charset="0"/>
                            </a:rPr>
                            <m:t> </m:t>
                          </m:r>
                          <m:d>
                            <m:dPr>
                              <m:ctrlPr>
                                <a:rPr lang="el-GR" sz="7200" i="1" smtClean="0">
                                  <a:solidFill>
                                    <a:schemeClr val="bg2">
                                      <a:lumMod val="75000"/>
                                    </a:schemeClr>
                                  </a:solidFill>
                                  <a:latin typeface="Cambria Math" panose="02040503050406030204" pitchFamily="18" charset="0"/>
                                </a:rPr>
                              </m:ctrlPr>
                            </m:dPr>
                            <m:e>
                              <m:r>
                                <m:rPr>
                                  <m:sty m:val="p"/>
                                </m:rPr>
                                <a:rPr lang="el-GR" sz="7200" b="0" i="0" smtClean="0">
                                  <a:solidFill>
                                    <a:schemeClr val="bg2">
                                      <a:lumMod val="75000"/>
                                    </a:schemeClr>
                                  </a:solidFill>
                                  <a:latin typeface="Cambria Math" panose="02040503050406030204" pitchFamily="18" charset="0"/>
                                </a:rPr>
                                <m:t>τ</m:t>
                              </m:r>
                              <m:r>
                                <a:rPr lang="el-GR" sz="7200" b="0" i="0" smtClean="0">
                                  <a:solidFill>
                                    <a:schemeClr val="bg2">
                                      <a:lumMod val="75000"/>
                                    </a:schemeClr>
                                  </a:solidFill>
                                  <a:latin typeface="Cambria Math" panose="02040503050406030204" pitchFamily="18" charset="0"/>
                                </a:rPr>
                                <m:t>−</m:t>
                              </m:r>
                              <m:r>
                                <m:rPr>
                                  <m:sty m:val="p"/>
                                </m:rPr>
                                <a:rPr lang="el-GR" sz="7200" b="0" i="0" smtClean="0">
                                  <a:solidFill>
                                    <a:schemeClr val="bg2">
                                      <a:lumMod val="75000"/>
                                    </a:schemeClr>
                                  </a:solidFill>
                                  <a:latin typeface="Cambria Math" panose="02040503050406030204" pitchFamily="18" charset="0"/>
                                </a:rPr>
                                <m:t>α</m:t>
                              </m:r>
                            </m:e>
                          </m:d>
                          <m:r>
                            <a:rPr lang="el-GR" sz="7200" b="0" i="0" smtClean="0">
                              <a:solidFill>
                                <a:schemeClr val="bg2">
                                  <a:lumMod val="75000"/>
                                </a:schemeClr>
                              </a:solidFill>
                              <a:latin typeface="Cambria Math" panose="02040503050406030204" pitchFamily="18" charset="0"/>
                            </a:rPr>
                            <m:t>(</m:t>
                          </m:r>
                          <m:r>
                            <m:rPr>
                              <m:sty m:val="p"/>
                            </m:rPr>
                            <a:rPr lang="el-GR" sz="7200" b="0" i="0" smtClean="0">
                              <a:solidFill>
                                <a:schemeClr val="bg2">
                                  <a:lumMod val="75000"/>
                                </a:schemeClr>
                              </a:solidFill>
                              <a:latin typeface="Cambria Math" panose="02040503050406030204" pitchFamily="18" charset="0"/>
                            </a:rPr>
                            <m:t>τ</m:t>
                          </m:r>
                          <m:r>
                            <a:rPr lang="el-GR" sz="7200" b="0" i="0" smtClean="0">
                              <a:solidFill>
                                <a:schemeClr val="bg2">
                                  <a:lumMod val="75000"/>
                                </a:schemeClr>
                              </a:solidFill>
                              <a:latin typeface="Cambria Math" panose="02040503050406030204" pitchFamily="18" charset="0"/>
                            </a:rPr>
                            <m:t>−</m:t>
                          </m:r>
                          <m:r>
                            <m:rPr>
                              <m:sty m:val="p"/>
                            </m:rPr>
                            <a:rPr lang="el-GR" sz="7200" b="0" i="0" smtClean="0">
                              <a:solidFill>
                                <a:schemeClr val="bg2">
                                  <a:lumMod val="75000"/>
                                </a:schemeClr>
                              </a:solidFill>
                              <a:latin typeface="Cambria Math" panose="02040503050406030204" pitchFamily="18" charset="0"/>
                            </a:rPr>
                            <m:t>β</m:t>
                          </m:r>
                          <m:r>
                            <a:rPr lang="el-GR" sz="7200" b="0" i="0" smtClean="0">
                              <a:solidFill>
                                <a:schemeClr val="bg2">
                                  <a:lumMod val="75000"/>
                                </a:schemeClr>
                              </a:solidFill>
                              <a:latin typeface="Cambria Math" panose="02040503050406030204" pitchFamily="18" charset="0"/>
                            </a:rPr>
                            <m:t>)(</m:t>
                          </m:r>
                          <m:r>
                            <m:rPr>
                              <m:sty m:val="p"/>
                            </m:rPr>
                            <a:rPr lang="el-GR" sz="7200" b="0" i="0" smtClean="0">
                              <a:solidFill>
                                <a:schemeClr val="bg2">
                                  <a:lumMod val="75000"/>
                                </a:schemeClr>
                              </a:solidFill>
                              <a:latin typeface="Cambria Math" panose="02040503050406030204" pitchFamily="18" charset="0"/>
                            </a:rPr>
                            <m:t>τ</m:t>
                          </m:r>
                          <m:r>
                            <a:rPr lang="el-GR" sz="7200" b="0" i="0" smtClean="0">
                              <a:solidFill>
                                <a:schemeClr val="bg2">
                                  <a:lumMod val="75000"/>
                                </a:schemeClr>
                              </a:solidFill>
                              <a:latin typeface="Cambria Math" panose="02040503050406030204" pitchFamily="18" charset="0"/>
                            </a:rPr>
                            <m:t>−</m:t>
                          </m:r>
                          <m:r>
                            <m:rPr>
                              <m:sty m:val="p"/>
                            </m:rPr>
                            <a:rPr lang="el-GR" sz="7200" b="0" i="0" smtClean="0">
                              <a:solidFill>
                                <a:schemeClr val="bg2">
                                  <a:lumMod val="75000"/>
                                </a:schemeClr>
                              </a:solidFill>
                              <a:latin typeface="Cambria Math" panose="02040503050406030204" pitchFamily="18" charset="0"/>
                            </a:rPr>
                            <m:t>γ</m:t>
                          </m:r>
                          <m:r>
                            <a:rPr lang="el-GR" sz="7200" b="0" i="0" smtClean="0">
                              <a:solidFill>
                                <a:schemeClr val="bg2">
                                  <a:lumMod val="75000"/>
                                </a:schemeClr>
                              </a:solidFill>
                              <a:latin typeface="Cambria Math" panose="02040503050406030204" pitchFamily="18" charset="0"/>
                            </a:rPr>
                            <m:t>)</m:t>
                          </m:r>
                        </m:e>
                      </m:rad>
                    </m:oMath>
                  </m:oMathPara>
                </a14:m>
                <a:endParaRPr lang="el-GR" sz="72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42047" y="2581835"/>
                <a:ext cx="11793071" cy="1341649"/>
              </a:xfrm>
              <a:prstGeom prst="rect">
                <a:avLst/>
              </a:prstGeom>
              <a:blipFill rotWithShape="0">
                <a:blip r:embed="rId2"/>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1258656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2"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Ορθογώνιο 1"/>
          <p:cNvSpPr/>
          <p:nvPr/>
        </p:nvSpPr>
        <p:spPr>
          <a:xfrm>
            <a:off x="855663" y="263525"/>
            <a:ext cx="9826625" cy="1387475"/>
          </a:xfrm>
          <a:prstGeom prst="rect">
            <a:avLst/>
          </a:prstGeom>
        </p:spPr>
        <p:txBody>
          <a:bodyPr>
            <a:spAutoFit/>
          </a:bodyPr>
          <a:lstStyle/>
          <a:p>
            <a:pPr marL="261938" indent="-261938" fontAlgn="auto">
              <a:lnSpc>
                <a:spcPct val="107000"/>
              </a:lnSpc>
              <a:spcBef>
                <a:spcPts val="1200"/>
              </a:spcBef>
              <a:spcAft>
                <a:spcPts val="600"/>
              </a:spcAft>
              <a:buFont typeface="Arial" panose="020B0604020202020204" pitchFamily="34" charset="0"/>
              <a:buChar char="•"/>
              <a:defRPr/>
            </a:pPr>
            <a:r>
              <a:rPr lang="el-GR" sz="2000" b="1" u="heavy" dirty="0">
                <a:solidFill>
                  <a:schemeClr val="accent1">
                    <a:lumMod val="60000"/>
                    <a:lumOff val="40000"/>
                  </a:schemeClr>
                </a:solidFill>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Μέτρηση του εμβαδού της αυλής του σχολείου μας.</a:t>
            </a:r>
          </a:p>
          <a:p>
            <a:pPr marL="261938" fontAlgn="auto">
              <a:lnSpc>
                <a:spcPct val="107000"/>
              </a:lnSpc>
              <a:spcBef>
                <a:spcPts val="0"/>
              </a:spcBef>
              <a:spcAft>
                <a:spcPts val="800"/>
              </a:spcAft>
              <a:defRPr/>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Αφού μάθαμε να χρησιμοποιούμε τον τύπο του Ήρωνος είπαμε να τον εφαρμόσουμε στην πράξη για να εκτιμήσουμε την αξία του. Έτσι αποφασίσαμε να υπολογίσουμε το εμβαδόν της αυλής του σχολικού συγκροτήματος στο οποίο βρίσκεται το σχολείο μας.</a:t>
            </a:r>
            <a:endParaRPr lang="el-G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8914" name="Εικόνα 2"/>
          <p:cNvPicPr>
            <a:picLocks noChangeAspect="1"/>
          </p:cNvPicPr>
          <p:nvPr/>
        </p:nvPicPr>
        <p:blipFill>
          <a:blip r:embed="rId2"/>
          <a:srcRect/>
          <a:stretch>
            <a:fillRect/>
          </a:stretch>
        </p:blipFill>
        <p:spPr bwMode="auto">
          <a:xfrm>
            <a:off x="2147888" y="1798638"/>
            <a:ext cx="7996237" cy="485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Ορθογώνιο 2"/>
          <p:cNvSpPr>
            <a:spLocks noChangeArrowheads="1"/>
          </p:cNvSpPr>
          <p:nvPr/>
        </p:nvSpPr>
        <p:spPr bwMode="auto">
          <a:xfrm>
            <a:off x="725488" y="534988"/>
            <a:ext cx="10741025" cy="982662"/>
          </a:xfrm>
          <a:prstGeom prst="rect">
            <a:avLst/>
          </a:prstGeom>
          <a:noFill/>
          <a:ln w="9525">
            <a:noFill/>
            <a:miter lim="800000"/>
            <a:headEnd/>
            <a:tailEnd/>
          </a:ln>
        </p:spPr>
        <p:txBody>
          <a:bodyPr>
            <a:spAutoFit/>
          </a:bodyPr>
          <a:lstStyle/>
          <a:p>
            <a:pPr marL="179388" algn="just">
              <a:lnSpc>
                <a:spcPct val="107000"/>
              </a:lnSpc>
            </a:pPr>
            <a:r>
              <a:rPr lang="el-GR">
                <a:solidFill>
                  <a:schemeClr val="bg1"/>
                </a:solidFill>
                <a:latin typeface="Times New Roman" pitchFamily="18" charset="0"/>
                <a:ea typeface="Calibri" pitchFamily="34" charset="0"/>
                <a:cs typeface="Times New Roman" pitchFamily="18" charset="0"/>
              </a:rPr>
              <a:t>Πήραμε μια φωτογραφία από το </a:t>
            </a:r>
            <a:r>
              <a:rPr lang="en-US">
                <a:solidFill>
                  <a:schemeClr val="bg1"/>
                </a:solidFill>
                <a:latin typeface="Times New Roman" pitchFamily="18" charset="0"/>
                <a:ea typeface="Calibri" pitchFamily="34" charset="0"/>
                <a:cs typeface="Times New Roman" pitchFamily="18" charset="0"/>
              </a:rPr>
              <a:t>Google Earth</a:t>
            </a:r>
            <a:r>
              <a:rPr lang="el-GR">
                <a:solidFill>
                  <a:schemeClr val="bg1"/>
                </a:solidFill>
                <a:latin typeface="Times New Roman" pitchFamily="18" charset="0"/>
                <a:ea typeface="Calibri" pitchFamily="34" charset="0"/>
                <a:cs typeface="Times New Roman" pitchFamily="18" charset="0"/>
              </a:rPr>
              <a:t> </a:t>
            </a:r>
            <a:r>
              <a:rPr lang="en-US">
                <a:solidFill>
                  <a:schemeClr val="bg1"/>
                </a:solidFill>
                <a:latin typeface="Times New Roman" pitchFamily="18" charset="0"/>
                <a:ea typeface="Calibri" pitchFamily="34" charset="0"/>
                <a:cs typeface="Times New Roman" pitchFamily="18" charset="0"/>
              </a:rPr>
              <a:t> </a:t>
            </a:r>
            <a:r>
              <a:rPr lang="el-GR" b="1">
                <a:solidFill>
                  <a:schemeClr val="bg1"/>
                </a:solidFill>
                <a:latin typeface="Times New Roman" pitchFamily="18" charset="0"/>
                <a:ea typeface="Calibri" pitchFamily="34" charset="0"/>
                <a:cs typeface="Times New Roman" pitchFamily="18" charset="0"/>
              </a:rPr>
              <a:t>[5]</a:t>
            </a:r>
            <a:r>
              <a:rPr lang="el-GR">
                <a:solidFill>
                  <a:schemeClr val="bg1"/>
                </a:solidFill>
                <a:latin typeface="Times New Roman" pitchFamily="18" charset="0"/>
                <a:ea typeface="Calibri" pitchFamily="34" charset="0"/>
                <a:cs typeface="Times New Roman" pitchFamily="18" charset="0"/>
              </a:rPr>
              <a:t>  της περιοχής που βρίσκεται το σχολείο μας και σχεδιάσαμε σ’ αυτή τρίγωνα. Πήραμε το σχέδιό μας, χαρτί μολύβι και μια μετροταινία και πιάσαμε δουλειά. Κάναμε τις μετρήσεις μας και καταστρώσαμε τον παρακάτω πίνακα με τη βοήθεια του λογισμικού </a:t>
            </a:r>
            <a:r>
              <a:rPr lang="en-US">
                <a:solidFill>
                  <a:schemeClr val="bg1"/>
                </a:solidFill>
                <a:latin typeface="Times New Roman" pitchFamily="18" charset="0"/>
                <a:ea typeface="Calibri" pitchFamily="34" charset="0"/>
                <a:cs typeface="Times New Roman" pitchFamily="18" charset="0"/>
              </a:rPr>
              <a:t>MS Excel</a:t>
            </a:r>
            <a:r>
              <a:rPr lang="el-GR">
                <a:solidFill>
                  <a:schemeClr val="bg1"/>
                </a:solidFill>
                <a:latin typeface="Times New Roman" pitchFamily="18" charset="0"/>
                <a:ea typeface="Calibri" pitchFamily="34" charset="0"/>
                <a:cs typeface="Times New Roman" pitchFamily="18" charset="0"/>
              </a:rPr>
              <a:t>. </a:t>
            </a:r>
          </a:p>
        </p:txBody>
      </p:sp>
      <p:pic>
        <p:nvPicPr>
          <p:cNvPr id="39938" name="Εικόνα 3"/>
          <p:cNvPicPr>
            <a:picLocks noChangeAspect="1"/>
          </p:cNvPicPr>
          <p:nvPr/>
        </p:nvPicPr>
        <p:blipFill>
          <a:blip r:embed="rId2"/>
          <a:srcRect/>
          <a:stretch>
            <a:fillRect/>
          </a:stretch>
        </p:blipFill>
        <p:spPr bwMode="auto">
          <a:xfrm>
            <a:off x="1646238" y="1884363"/>
            <a:ext cx="8899525" cy="348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Ορθογώνιο 1"/>
          <p:cNvSpPr/>
          <p:nvPr/>
        </p:nvSpPr>
        <p:spPr>
          <a:xfrm>
            <a:off x="784225" y="1673225"/>
            <a:ext cx="10552113" cy="3959225"/>
          </a:xfrm>
          <a:prstGeom prst="rect">
            <a:avLst/>
          </a:prstGeom>
        </p:spPr>
        <p:txBody>
          <a:bodyPr>
            <a:spAutoFit/>
          </a:bodyPr>
          <a:lstStyle/>
          <a:p>
            <a:pPr marL="342900" indent="-342900" fontAlgn="auto">
              <a:lnSpc>
                <a:spcPct val="107000"/>
              </a:lnSpc>
              <a:spcBef>
                <a:spcPts val="1200"/>
              </a:spcBef>
              <a:spcAft>
                <a:spcPts val="600"/>
              </a:spcAft>
              <a:buFont typeface="Arial" panose="020B0604020202020204" pitchFamily="34" charset="0"/>
              <a:buChar char="•"/>
              <a:defRPr/>
            </a:pPr>
            <a:r>
              <a:rPr lang="el-GR" sz="2200" b="1" u="heavy" dirty="0">
                <a:solidFill>
                  <a:schemeClr val="accent1">
                    <a:lumMod val="60000"/>
                    <a:lumOff val="40000"/>
                  </a:schemeClr>
                </a:solidFill>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Βιβλιογραφικές αναφορές</a:t>
            </a:r>
          </a:p>
          <a:p>
            <a:pPr marL="812800" indent="-512763" fontAlgn="auto">
              <a:lnSpc>
                <a:spcPct val="107000"/>
              </a:lnSpc>
              <a:spcBef>
                <a:spcPts val="0"/>
              </a:spcBef>
              <a:spcAft>
                <a:spcPts val="0"/>
              </a:spcAft>
              <a:defRPr/>
            </a:pPr>
            <a:r>
              <a:rPr lang="el-G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	</a:t>
            </a:r>
            <a:r>
              <a:rPr lang="el-GR"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Β. ΣΠΑΝΔΑΓΟΥ – Ρ. ΣΠΑΝΔΑΓΟΥ – Δ. ΤΡΑΥΛΟΥ: </a:t>
            </a:r>
            <a:r>
              <a:rPr lang="el-GR" sz="20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l-GR" sz="20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Οι Μαθηματικοί της Αρχαίας Ελλάδος</a:t>
            </a:r>
            <a:r>
              <a:rPr lang="el-GR" sz="20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l-G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Εκδόσεις ΑΙΘΡΑ</a:t>
            </a:r>
          </a:p>
          <a:p>
            <a:pPr marL="711200" indent="-411163" algn="just" fontAlgn="auto">
              <a:lnSpc>
                <a:spcPct val="107000"/>
              </a:lnSpc>
              <a:spcBef>
                <a:spcPts val="0"/>
              </a:spcBef>
              <a:spcAft>
                <a:spcPts val="0"/>
              </a:spcAft>
              <a:defRPr/>
            </a:pPr>
            <a:r>
              <a:rPr lang="el-G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l-GR" dirty="0">
                <a:solidFill>
                  <a:schemeClr val="bg1"/>
                </a:solidFill>
                <a:latin typeface="Times New Roman" panose="02020603050405020304" pitchFamily="18" charset="0"/>
                <a:cs typeface="Times New Roman" panose="02020603050405020304" pitchFamily="18" charset="0"/>
              </a:rPr>
              <a:t>2]	</a:t>
            </a:r>
            <a:r>
              <a:rPr lang="el-GR" dirty="0">
                <a:solidFill>
                  <a:srgbClr val="FF0000"/>
                </a:solidFill>
                <a:latin typeface="Times New Roman" panose="02020603050405020304" pitchFamily="18" charset="0"/>
                <a:cs typeface="Times New Roman" panose="02020603050405020304" pitchFamily="18" charset="0"/>
                <a:hlinkClick r:id="rId2"/>
              </a:rPr>
              <a:t>http</a:t>
            </a:r>
            <a:r>
              <a:rPr lang="el-GR" sz="2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hlinkClick r:id="rId2"/>
              </a:rPr>
              <a:t>://www1.aegean.gr/lykpeir/synergasies/SE%20%CE%99%CE%A3%CE%A4%CE%9F%</a:t>
            </a:r>
            <a:r>
              <a:rPr lang="en-US" sz="2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hlinkClick r:id="rId2"/>
              </a:rPr>
              <a:t> </a:t>
            </a:r>
            <a:r>
              <a:rPr lang="el-GR" sz="2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hlinkClick r:id="rId2"/>
              </a:rPr>
              <a:t>CE%A1%CE%99%CE%91%20%CE%9A%CE%91%CE%99%20%CE%93%CE%A1%CE%91%CE%A6%CE%97%20%CE%A4%CE%A9%CE%9D%20%CE%91%CE%A1%CE%99%CE%98%CE%9C%CE%A9%CE%9D.html</a:t>
            </a:r>
            <a:endParaRPr lang="el-GR"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712788" indent="-444500" algn="just" fontAlgn="auto">
              <a:lnSpc>
                <a:spcPct val="107000"/>
              </a:lnSpc>
              <a:spcBef>
                <a:spcPts val="0"/>
              </a:spcBef>
              <a:spcAft>
                <a:spcPts val="0"/>
              </a:spcAft>
              <a:defRPr/>
            </a:pPr>
            <a:r>
              <a:rPr lang="el-G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[3] </a:t>
            </a:r>
            <a:r>
              <a:rPr lang="el-GR"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Sir</a:t>
            </a:r>
            <a:r>
              <a:rPr lang="el-GR"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Thomas</a:t>
            </a:r>
            <a:r>
              <a:rPr lang="el-GR"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 </a:t>
            </a:r>
            <a:r>
              <a:rPr lang="el-GR"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Heath</a:t>
            </a:r>
            <a:r>
              <a:rPr lang="el-GR"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l-G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l-GR"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ΙΣΤΟΡΙΑ ΤΩΝ ΕΛΛΗΝΗΚΩΝ ΜΑΘΗΜΑΤΙΚΩΝ</a:t>
            </a:r>
            <a:r>
              <a:rPr lang="el-G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Κ.Ε.ΕΠ.ΕΚ. – Αθήνα 2001.</a:t>
            </a:r>
          </a:p>
          <a:p>
            <a:pPr marL="540385" indent="-240030" algn="just" fontAlgn="auto">
              <a:lnSpc>
                <a:spcPct val="107000"/>
              </a:lnSpc>
              <a:spcBef>
                <a:spcPts val="0"/>
              </a:spcBef>
              <a:spcAft>
                <a:spcPts val="800"/>
              </a:spcAft>
              <a:defRPr/>
            </a:pPr>
            <a:r>
              <a:rPr lang="el-G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 </a:t>
            </a:r>
            <a:r>
              <a:rPr lang="el-GR"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www.</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a:t>
            </a:r>
            <a:r>
              <a:rPr lang="el-GR"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oogle</a:t>
            </a:r>
            <a:r>
              <a:rPr lang="el-GR"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
            </a:r>
            <a:r>
              <a:rPr lang="el-GR"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om</a:t>
            </a:r>
            <a:r>
              <a:rPr lang="el-GR"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l-GR"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Βικιπαίδεια</a:t>
            </a:r>
            <a:r>
              <a:rPr lang="el-G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marL="631825" indent="-331788" algn="just" fontAlgn="auto">
              <a:lnSpc>
                <a:spcPct val="107000"/>
              </a:lnSpc>
              <a:spcBef>
                <a:spcPts val="0"/>
              </a:spcBef>
              <a:spcAft>
                <a:spcPts val="800"/>
              </a:spcAft>
              <a:defRPr/>
            </a:pPr>
            <a:r>
              <a:rPr lang="el-G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[5]	</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https://</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www.google.gr/maps</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/@37.8477672,21.2551105,184m/data=!3m1!1e3?hl=el</a:t>
            </a:r>
            <a:endParaRPr lang="el-GR"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Ορθογώνιο 1"/>
          <p:cNvSpPr/>
          <p:nvPr/>
        </p:nvSpPr>
        <p:spPr>
          <a:xfrm>
            <a:off x="1176338" y="985838"/>
            <a:ext cx="10013950" cy="3948112"/>
          </a:xfrm>
          <a:prstGeom prst="rect">
            <a:avLst/>
          </a:prstGeom>
        </p:spPr>
        <p:txBody>
          <a:bodyPr>
            <a:spAutoFit/>
          </a:bodyPr>
          <a:lstStyle/>
          <a:p>
            <a:pPr marL="285750" indent="-285750" fontAlgn="auto">
              <a:lnSpc>
                <a:spcPct val="107000"/>
              </a:lnSpc>
              <a:spcBef>
                <a:spcPts val="1200"/>
              </a:spcBef>
              <a:spcAft>
                <a:spcPts val="600"/>
              </a:spcAft>
              <a:buFont typeface="Arial" panose="020B0604020202020204" pitchFamily="34" charset="0"/>
              <a:buChar char="•"/>
              <a:defRPr/>
            </a:pPr>
            <a:r>
              <a:rPr lang="el-GR" sz="2200" b="1" u="heavy" dirty="0">
                <a:solidFill>
                  <a:schemeClr val="accent1">
                    <a:lumMod val="60000"/>
                    <a:lumOff val="40000"/>
                  </a:schemeClr>
                </a:solidFill>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Ευχαριστίες</a:t>
            </a:r>
          </a:p>
          <a:p>
            <a:pPr marL="180340" algn="just" fontAlgn="auto">
              <a:lnSpc>
                <a:spcPct val="107000"/>
              </a:lnSpc>
              <a:spcBef>
                <a:spcPts val="0"/>
              </a:spcBef>
              <a:spcAft>
                <a:spcPts val="0"/>
              </a:spcAft>
              <a:defRPr/>
            </a:pPr>
            <a:endParaRPr lang="el-G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363538" algn="just" fontAlgn="auto">
              <a:spcBef>
                <a:spcPts val="0"/>
              </a:spcBef>
              <a:spcAft>
                <a:spcPts val="900"/>
              </a:spcAft>
              <a:defRPr/>
            </a:pPr>
            <a:r>
              <a:rPr lang="el-GR" sz="24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Ευχαριστούμε:</a:t>
            </a:r>
          </a:p>
          <a:p>
            <a:pPr marL="342900" indent="-342900" algn="just" fontAlgn="auto">
              <a:lnSpc>
                <a:spcPct val="107000"/>
              </a:lnSpc>
              <a:spcBef>
                <a:spcPts val="0"/>
              </a:spcBef>
              <a:spcAft>
                <a:spcPts val="0"/>
              </a:spcAft>
              <a:buFont typeface="Wingdings" panose="05000000000000000000" pitchFamily="2" charset="2"/>
              <a:buChar char="Ø"/>
              <a:defRPr/>
            </a:pPr>
            <a:r>
              <a:rPr lang="el-G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Το φιλόλογο κ. </a:t>
            </a:r>
            <a:r>
              <a:rPr lang="el-GR"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Ιωάννη </a:t>
            </a:r>
            <a:r>
              <a:rPr lang="el-GR"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Βούλτο</a:t>
            </a:r>
            <a:r>
              <a:rPr lang="el-GR"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l-G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για τη μετάφραση του αρχαίου κειμένου.</a:t>
            </a:r>
          </a:p>
          <a:p>
            <a:pPr marL="342900" indent="-342900" algn="just" fontAlgn="auto">
              <a:lnSpc>
                <a:spcPct val="107000"/>
              </a:lnSpc>
              <a:spcBef>
                <a:spcPts val="0"/>
              </a:spcBef>
              <a:spcAft>
                <a:spcPts val="0"/>
              </a:spcAft>
              <a:buFont typeface="Wingdings" panose="05000000000000000000" pitchFamily="2" charset="2"/>
              <a:buChar char="Ø"/>
              <a:defRPr/>
            </a:pPr>
            <a:r>
              <a:rPr lang="el-G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Τη φιλόλογο κ. </a:t>
            </a:r>
            <a:r>
              <a:rPr lang="el-GR" sz="24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Έλλη Μαρινοπούλου </a:t>
            </a:r>
            <a:r>
              <a:rPr lang="el-G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για τη γλωσσική επεξεργασία και τη διδασκαλία του αρχαίου κειμένου.</a:t>
            </a:r>
          </a:p>
          <a:p>
            <a:pPr marL="342900" indent="-342900" algn="just" fontAlgn="auto">
              <a:lnSpc>
                <a:spcPct val="107000"/>
              </a:lnSpc>
              <a:spcBef>
                <a:spcPts val="0"/>
              </a:spcBef>
              <a:spcAft>
                <a:spcPts val="0"/>
              </a:spcAft>
              <a:buFont typeface="Wingdings" panose="05000000000000000000" pitchFamily="2" charset="2"/>
              <a:buChar char="Ø"/>
              <a:defRPr/>
            </a:pPr>
            <a:r>
              <a:rPr lang="el-G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Την καθηγήτρια Πληροφορικής κ. </a:t>
            </a:r>
            <a:r>
              <a:rPr lang="el-GR" sz="24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Σοφία Ντεϊμεντέ</a:t>
            </a:r>
            <a:r>
              <a:rPr lang="el-G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Υποδιευθύντρια του σχολείου μας, για τη βοήθειά της στην επεξεργασία των δεδομένων με το </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MS Excel</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marL="637540" algn="just" fontAlgn="auto">
              <a:lnSpc>
                <a:spcPct val="107000"/>
              </a:lnSpc>
              <a:spcBef>
                <a:spcPts val="0"/>
              </a:spcBef>
              <a:spcAft>
                <a:spcPts val="0"/>
              </a:spcAft>
              <a:defRPr/>
            </a:pPr>
            <a:r>
              <a:rPr lang="el-GR" sz="1200" dirty="0">
                <a:latin typeface="Calibri" panose="020F0502020204030204" pitchFamily="34" charset="0"/>
                <a:ea typeface="Calibri" panose="020F0502020204030204" pitchFamily="34" charset="0"/>
                <a:cs typeface="Calibri" panose="020F0502020204030204" pitchFamily="34" charset="0"/>
              </a:rPr>
              <a:t> </a:t>
            </a:r>
            <a:endParaRPr lang="el-GR" sz="11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ctrTitle" idx="4294967295"/>
          </p:nvPr>
        </p:nvSpPr>
        <p:spPr>
          <a:xfrm>
            <a:off x="1089025" y="685800"/>
            <a:ext cx="10529888" cy="5235575"/>
          </a:xfrm>
        </p:spPr>
        <p:txBody>
          <a:bodyPr/>
          <a:lstStyle/>
          <a:p>
            <a:pPr fontAlgn="auto">
              <a:spcAft>
                <a:spcPts val="0"/>
              </a:spcAft>
              <a:tabLst>
                <a:tab pos="2863850" algn="l"/>
              </a:tabLst>
              <a:defRPr/>
            </a:pPr>
            <a:r>
              <a:rPr lang="el-GR" sz="2400" b="1" u="heavy" dirty="0">
                <a:solidFill>
                  <a:srgbClr val="FF0000"/>
                </a:solidFill>
                <a:uFill>
                  <a:solidFill>
                    <a:srgbClr val="00B050"/>
                  </a:solidFill>
                </a:uFill>
                <a:latin typeface="Times New Roman" panose="02020603050405020304" pitchFamily="18" charset="0"/>
                <a:cs typeface="Times New Roman" panose="02020603050405020304" pitchFamily="18" charset="0"/>
              </a:rPr>
              <a:t>ΕΥΡΕΣΗ ΤΟΥ ΕΜΒΑΔΟΥ ΤΡΙΓΩΝΟΥ  ΜΟΝΟ ΑΠΟ ΤΙΣ ΠΛΕΥΡΕΣ</a:t>
            </a:r>
            <a:r>
              <a:rPr lang="el-GR" sz="2400" u="heavy" dirty="0">
                <a:solidFill>
                  <a:srgbClr val="FF0000"/>
                </a:solidFill>
                <a:uFill>
                  <a:solidFill>
                    <a:srgbClr val="00B050"/>
                  </a:solidFill>
                </a:uFill>
                <a:latin typeface="Times New Roman" panose="02020603050405020304" pitchFamily="18" charset="0"/>
                <a:cs typeface="Times New Roman" panose="02020603050405020304" pitchFamily="18" charset="0"/>
              </a:rPr>
              <a:t/>
            </a:r>
            <a:br>
              <a:rPr lang="el-GR" sz="2400" u="heavy" dirty="0">
                <a:solidFill>
                  <a:srgbClr val="FF0000"/>
                </a:solidFill>
                <a:uFill>
                  <a:solidFill>
                    <a:srgbClr val="00B050"/>
                  </a:solidFill>
                </a:uFill>
                <a:latin typeface="Times New Roman" panose="02020603050405020304" pitchFamily="18" charset="0"/>
                <a:cs typeface="Times New Roman" panose="02020603050405020304" pitchFamily="18" charset="0"/>
              </a:rPr>
            </a:br>
            <a:r>
              <a:rPr lang="el-GR" sz="2400" u="heavy" dirty="0" smtClean="0">
                <a:solidFill>
                  <a:srgbClr val="FF0000"/>
                </a:solidFill>
                <a:uFill>
                  <a:solidFill>
                    <a:srgbClr val="00B050"/>
                  </a:solidFill>
                </a:uFill>
                <a:latin typeface="Times New Roman" panose="02020603050405020304" pitchFamily="18" charset="0"/>
                <a:cs typeface="Times New Roman" panose="02020603050405020304" pitchFamily="18" charset="0"/>
              </a:rPr>
              <a:t/>
            </a:r>
            <a:br>
              <a:rPr lang="el-GR" sz="2400" u="heavy" dirty="0" smtClean="0">
                <a:solidFill>
                  <a:srgbClr val="FF0000"/>
                </a:solidFill>
                <a:uFill>
                  <a:solidFill>
                    <a:srgbClr val="00B050"/>
                  </a:solidFill>
                </a:uFill>
                <a:latin typeface="Times New Roman" panose="02020603050405020304" pitchFamily="18" charset="0"/>
                <a:cs typeface="Times New Roman" panose="02020603050405020304" pitchFamily="18" charset="0"/>
              </a:rPr>
            </a:br>
            <a:r>
              <a:rPr lang="el-GR" sz="2400" b="1" cap="none" dirty="0" smtClean="0">
                <a:solidFill>
                  <a:schemeClr val="bg2"/>
                </a:solidFill>
                <a:latin typeface="Times New Roman" panose="02020603050405020304" pitchFamily="18" charset="0"/>
                <a:cs typeface="Times New Roman" panose="02020603050405020304" pitchFamily="18" charset="0"/>
              </a:rPr>
              <a:t>Ονόματα Μαθητών:</a:t>
            </a:r>
            <a:r>
              <a:rPr lang="el-GR" sz="2400" b="1" cap="none" dirty="0" smtClean="0">
                <a:latin typeface="Times New Roman" panose="02020603050405020304" pitchFamily="18" charset="0"/>
                <a:cs typeface="Times New Roman" panose="02020603050405020304" pitchFamily="18" charset="0"/>
              </a:rPr>
              <a:t>	</a:t>
            </a:r>
            <a:r>
              <a:rPr lang="el-GR" sz="2400" b="1" cap="none" dirty="0" smtClean="0">
                <a:solidFill>
                  <a:schemeClr val="accent2"/>
                </a:solidFill>
                <a:latin typeface="Times New Roman" panose="02020603050405020304" pitchFamily="18" charset="0"/>
                <a:cs typeface="Times New Roman" panose="02020603050405020304" pitchFamily="18" charset="0"/>
              </a:rPr>
              <a:t>Θεοδωροπούλου Ειρήνη – Ελένη</a:t>
            </a:r>
            <a:r>
              <a:rPr lang="el-GR" sz="2400" cap="none" dirty="0" smtClean="0">
                <a:solidFill>
                  <a:schemeClr val="accent2"/>
                </a:solidFill>
                <a:latin typeface="Times New Roman" panose="02020603050405020304" pitchFamily="18" charset="0"/>
                <a:cs typeface="Times New Roman" panose="02020603050405020304" pitchFamily="18" charset="0"/>
              </a:rPr>
              <a:t/>
            </a:r>
            <a:br>
              <a:rPr lang="el-GR" sz="2400" cap="none" dirty="0" smtClean="0">
                <a:solidFill>
                  <a:schemeClr val="accent2"/>
                </a:solidFill>
                <a:latin typeface="Times New Roman" panose="02020603050405020304" pitchFamily="18" charset="0"/>
                <a:cs typeface="Times New Roman" panose="02020603050405020304" pitchFamily="18" charset="0"/>
              </a:rPr>
            </a:br>
            <a:r>
              <a:rPr lang="el-GR" sz="2400" cap="none" dirty="0" smtClean="0">
                <a:solidFill>
                  <a:schemeClr val="accent2"/>
                </a:solidFill>
                <a:latin typeface="Times New Roman" panose="02020603050405020304" pitchFamily="18" charset="0"/>
                <a:cs typeface="Times New Roman" panose="02020603050405020304" pitchFamily="18" charset="0"/>
              </a:rPr>
              <a:t>	</a:t>
            </a:r>
            <a:r>
              <a:rPr lang="el-GR" sz="2400" b="1" cap="none" dirty="0" err="1" smtClean="0">
                <a:solidFill>
                  <a:schemeClr val="accent2"/>
                </a:solidFill>
                <a:latin typeface="Times New Roman" panose="02020603050405020304" pitchFamily="18" charset="0"/>
                <a:cs typeface="Times New Roman" panose="02020603050405020304" pitchFamily="18" charset="0"/>
              </a:rPr>
              <a:t>Κοτροκόης</a:t>
            </a:r>
            <a:r>
              <a:rPr lang="el-GR" sz="2400" b="1" cap="none" dirty="0" smtClean="0">
                <a:solidFill>
                  <a:schemeClr val="accent2"/>
                </a:solidFill>
                <a:latin typeface="Times New Roman" panose="02020603050405020304" pitchFamily="18" charset="0"/>
                <a:cs typeface="Times New Roman" panose="02020603050405020304" pitchFamily="18" charset="0"/>
              </a:rPr>
              <a:t> Ανδρέας</a:t>
            </a:r>
            <a:br>
              <a:rPr lang="el-GR" sz="2400" b="1" cap="none" dirty="0" smtClean="0">
                <a:solidFill>
                  <a:schemeClr val="accent2"/>
                </a:solidFill>
                <a:latin typeface="Times New Roman" panose="02020603050405020304" pitchFamily="18" charset="0"/>
                <a:cs typeface="Times New Roman" panose="02020603050405020304" pitchFamily="18" charset="0"/>
              </a:rPr>
            </a:br>
            <a:r>
              <a:rPr lang="el-GR" sz="2400" b="1" cap="none" dirty="0">
                <a:solidFill>
                  <a:schemeClr val="accent2"/>
                </a:solidFill>
                <a:latin typeface="Times New Roman" panose="02020603050405020304" pitchFamily="18" charset="0"/>
                <a:cs typeface="Times New Roman" panose="02020603050405020304" pitchFamily="18" charset="0"/>
              </a:rPr>
              <a:t>	</a:t>
            </a:r>
            <a:r>
              <a:rPr lang="el-GR" sz="2400" b="1" cap="none" dirty="0" smtClean="0">
                <a:solidFill>
                  <a:schemeClr val="accent2"/>
                </a:solidFill>
                <a:latin typeface="Times New Roman" panose="02020603050405020304" pitchFamily="18" charset="0"/>
                <a:cs typeface="Times New Roman" panose="02020603050405020304" pitchFamily="18" charset="0"/>
              </a:rPr>
              <a:t>Κυρίτσης Χρήστος</a:t>
            </a:r>
            <a:r>
              <a:rPr lang="el-GR" sz="2400" cap="none" dirty="0" smtClean="0">
                <a:solidFill>
                  <a:schemeClr val="accent2"/>
                </a:solidFill>
                <a:latin typeface="Times New Roman" panose="02020603050405020304" pitchFamily="18" charset="0"/>
                <a:cs typeface="Times New Roman" panose="02020603050405020304" pitchFamily="18" charset="0"/>
              </a:rPr>
              <a:t/>
            </a:r>
            <a:br>
              <a:rPr lang="el-GR" sz="2400" cap="none" dirty="0" smtClean="0">
                <a:solidFill>
                  <a:schemeClr val="accent2"/>
                </a:solidFill>
                <a:latin typeface="Times New Roman" panose="02020603050405020304" pitchFamily="18" charset="0"/>
                <a:cs typeface="Times New Roman" panose="02020603050405020304" pitchFamily="18" charset="0"/>
              </a:rPr>
            </a:br>
            <a:r>
              <a:rPr lang="el-GR" sz="2400" cap="none" dirty="0" smtClean="0">
                <a:solidFill>
                  <a:schemeClr val="accent2"/>
                </a:solidFill>
                <a:latin typeface="Times New Roman" panose="02020603050405020304" pitchFamily="18" charset="0"/>
                <a:cs typeface="Times New Roman" panose="02020603050405020304" pitchFamily="18" charset="0"/>
              </a:rPr>
              <a:t>	</a:t>
            </a:r>
            <a:r>
              <a:rPr lang="el-GR" sz="2400" b="1" cap="none" dirty="0" smtClean="0">
                <a:solidFill>
                  <a:schemeClr val="accent2"/>
                </a:solidFill>
                <a:latin typeface="Times New Roman" panose="02020603050405020304" pitchFamily="18" charset="0"/>
                <a:cs typeface="Times New Roman" panose="02020603050405020304" pitchFamily="18" charset="0"/>
              </a:rPr>
              <a:t>Παρασκευοπούλου </a:t>
            </a:r>
            <a:r>
              <a:rPr lang="el-GR" sz="2400" b="1" cap="none" dirty="0">
                <a:solidFill>
                  <a:schemeClr val="accent2"/>
                </a:solidFill>
                <a:latin typeface="Times New Roman" panose="02020603050405020304" pitchFamily="18" charset="0"/>
                <a:cs typeface="Times New Roman" panose="02020603050405020304" pitchFamily="18" charset="0"/>
              </a:rPr>
              <a:t>Γεωργία</a:t>
            </a:r>
            <a:br>
              <a:rPr lang="el-GR" sz="2400" b="1" cap="none" dirty="0">
                <a:solidFill>
                  <a:schemeClr val="accent2"/>
                </a:solidFill>
                <a:latin typeface="Times New Roman" panose="02020603050405020304" pitchFamily="18" charset="0"/>
                <a:cs typeface="Times New Roman" panose="02020603050405020304" pitchFamily="18" charset="0"/>
              </a:rPr>
            </a:br>
            <a:r>
              <a:rPr lang="el-GR" sz="2400" b="1" cap="none" dirty="0" smtClean="0">
                <a:solidFill>
                  <a:schemeClr val="accent2"/>
                </a:solidFill>
                <a:latin typeface="Times New Roman" panose="02020603050405020304" pitchFamily="18" charset="0"/>
                <a:cs typeface="Times New Roman" panose="02020603050405020304" pitchFamily="18" charset="0"/>
              </a:rPr>
              <a:t>	</a:t>
            </a:r>
            <a:r>
              <a:rPr lang="el-GR" sz="2400" b="1" cap="none" dirty="0" err="1" smtClean="0">
                <a:solidFill>
                  <a:schemeClr val="accent2"/>
                </a:solidFill>
                <a:latin typeface="Times New Roman" panose="02020603050405020304" pitchFamily="18" charset="0"/>
                <a:cs typeface="Times New Roman" panose="02020603050405020304" pitchFamily="18" charset="0"/>
              </a:rPr>
              <a:t>Χρέππα</a:t>
            </a:r>
            <a:r>
              <a:rPr lang="el-GR" sz="2400" b="1" cap="none" dirty="0" smtClean="0">
                <a:solidFill>
                  <a:schemeClr val="accent2"/>
                </a:solidFill>
                <a:latin typeface="Times New Roman" panose="02020603050405020304" pitchFamily="18" charset="0"/>
                <a:cs typeface="Times New Roman" panose="02020603050405020304" pitchFamily="18" charset="0"/>
              </a:rPr>
              <a:t> </a:t>
            </a:r>
            <a:r>
              <a:rPr lang="el-GR" sz="2400" b="1" cap="none" dirty="0">
                <a:solidFill>
                  <a:schemeClr val="accent2"/>
                </a:solidFill>
                <a:latin typeface="Times New Roman" panose="02020603050405020304" pitchFamily="18" charset="0"/>
                <a:cs typeface="Times New Roman" panose="02020603050405020304" pitchFamily="18" charset="0"/>
              </a:rPr>
              <a:t>Σπυριδούλα</a:t>
            </a:r>
            <a:r>
              <a:rPr lang="el-GR" sz="2400" b="1" cap="none" dirty="0">
                <a:latin typeface="Times New Roman" panose="02020603050405020304" pitchFamily="18" charset="0"/>
                <a:cs typeface="Times New Roman" panose="02020603050405020304" pitchFamily="18" charset="0"/>
              </a:rPr>
              <a:t/>
            </a:r>
            <a:br>
              <a:rPr lang="el-GR" sz="2400" b="1" cap="none" dirty="0">
                <a:latin typeface="Times New Roman" panose="02020603050405020304" pitchFamily="18" charset="0"/>
                <a:cs typeface="Times New Roman" panose="02020603050405020304" pitchFamily="18" charset="0"/>
              </a:rPr>
            </a:br>
            <a:r>
              <a:rPr lang="el-GR" sz="2400" b="1" cap="none" dirty="0" smtClean="0">
                <a:latin typeface="Times New Roman" panose="02020603050405020304" pitchFamily="18" charset="0"/>
                <a:cs typeface="Times New Roman" panose="02020603050405020304" pitchFamily="18" charset="0"/>
              </a:rPr>
              <a:t/>
            </a:r>
            <a:br>
              <a:rPr lang="el-GR" sz="2400" b="1" cap="none" dirty="0" smtClean="0">
                <a:latin typeface="Times New Roman" panose="02020603050405020304" pitchFamily="18" charset="0"/>
                <a:cs typeface="Times New Roman" panose="02020603050405020304" pitchFamily="18" charset="0"/>
              </a:rPr>
            </a:br>
            <a:r>
              <a:rPr lang="el-GR" sz="2400" b="1" cap="none" dirty="0" smtClean="0">
                <a:solidFill>
                  <a:schemeClr val="bg2"/>
                </a:solidFill>
                <a:latin typeface="Times New Roman" panose="02020603050405020304" pitchFamily="18" charset="0"/>
                <a:cs typeface="Times New Roman" panose="02020603050405020304" pitchFamily="18" charset="0"/>
              </a:rPr>
              <a:t>Επιβλέπων </a:t>
            </a:r>
            <a:r>
              <a:rPr lang="el-GR" sz="2400" b="1" cap="none" dirty="0">
                <a:solidFill>
                  <a:schemeClr val="bg2"/>
                </a:solidFill>
                <a:latin typeface="Times New Roman" panose="02020603050405020304" pitchFamily="18" charset="0"/>
                <a:cs typeface="Times New Roman" panose="02020603050405020304" pitchFamily="18" charset="0"/>
              </a:rPr>
              <a:t>Καθηγητής</a:t>
            </a:r>
            <a:r>
              <a:rPr lang="el-GR" sz="2400" b="1" cap="none" dirty="0" smtClean="0">
                <a:solidFill>
                  <a:schemeClr val="bg2"/>
                </a:solidFill>
                <a:latin typeface="Times New Roman" panose="02020603050405020304" pitchFamily="18" charset="0"/>
                <a:cs typeface="Times New Roman" panose="02020603050405020304" pitchFamily="18" charset="0"/>
              </a:rPr>
              <a:t>:</a:t>
            </a:r>
            <a:r>
              <a:rPr lang="el-GR" sz="2400" b="1" cap="none" dirty="0" smtClean="0">
                <a:latin typeface="Times New Roman" panose="02020603050405020304" pitchFamily="18" charset="0"/>
                <a:cs typeface="Times New Roman" panose="02020603050405020304" pitchFamily="18" charset="0"/>
              </a:rPr>
              <a:t> </a:t>
            </a:r>
            <a:r>
              <a:rPr lang="el-GR" sz="2400" b="1" cap="none" dirty="0" smtClean="0">
                <a:solidFill>
                  <a:schemeClr val="bg1"/>
                </a:solidFill>
                <a:latin typeface="Times New Roman" panose="02020603050405020304" pitchFamily="18" charset="0"/>
                <a:cs typeface="Times New Roman" panose="02020603050405020304" pitchFamily="18" charset="0"/>
              </a:rPr>
              <a:t>Κουσινιώρης Γεώργιος</a:t>
            </a:r>
            <a:endParaRPr lang="el-GR"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WordArt 14"/>
          <p:cNvSpPr>
            <a:spLocks noChangeArrowheads="1" noChangeShapeType="1" noTextEdit="1"/>
          </p:cNvSpPr>
          <p:nvPr/>
        </p:nvSpPr>
        <p:spPr bwMode="auto">
          <a:xfrm>
            <a:off x="1560513" y="376238"/>
            <a:ext cx="8766175" cy="2635250"/>
          </a:xfrm>
          <a:prstGeom prst="rect">
            <a:avLst/>
          </a:prstGeom>
        </p:spPr>
        <p:txBody>
          <a:bodyPr wrap="none" fromWordArt="1">
            <a:prstTxWarp prst="textFadeUp">
              <a:avLst>
                <a:gd name="adj" fmla="val 29912"/>
              </a:avLst>
            </a:prstTxWarp>
          </a:bodyPr>
          <a:lstStyle/>
          <a:p>
            <a:pPr algn="ctr"/>
            <a:r>
              <a:rPr lang="el-GR" sz="2700" kern="10">
                <a:ln w="9525">
                  <a:solidFill>
                    <a:srgbClr val="CC99FF"/>
                  </a:solidFill>
                  <a:round/>
                  <a:headEnd/>
                  <a:tailEnd/>
                </a:ln>
                <a:gradFill rotWithShape="1">
                  <a:gsLst>
                    <a:gs pos="0">
                      <a:schemeClr val="tx2"/>
                    </a:gs>
                    <a:gs pos="100000">
                      <a:schemeClr val="accent1"/>
                    </a:gs>
                  </a:gsLst>
                  <a:lin ang="5400000" scaled="1"/>
                </a:gradFill>
                <a:effectLst>
                  <a:outerShdw dist="53882" dir="2700000" algn="ctr" rotWithShape="0">
                    <a:srgbClr val="9999FF">
                      <a:alpha val="79999"/>
                    </a:srgbClr>
                  </a:outerShdw>
                </a:effectLst>
                <a:latin typeface="Impact"/>
              </a:rPr>
              <a:t>Σας</a:t>
            </a:r>
          </a:p>
          <a:p>
            <a:pPr algn="ctr"/>
            <a:r>
              <a:rPr lang="el-GR" sz="2700" kern="10">
                <a:ln w="9525">
                  <a:solidFill>
                    <a:srgbClr val="CC99FF"/>
                  </a:solidFill>
                  <a:round/>
                  <a:headEnd/>
                  <a:tailEnd/>
                </a:ln>
                <a:gradFill rotWithShape="1">
                  <a:gsLst>
                    <a:gs pos="0">
                      <a:schemeClr val="tx2"/>
                    </a:gs>
                    <a:gs pos="100000">
                      <a:schemeClr val="accent1"/>
                    </a:gs>
                  </a:gsLst>
                  <a:lin ang="5400000" scaled="1"/>
                </a:gradFill>
                <a:effectLst>
                  <a:outerShdw dist="53882" dir="2700000" algn="ctr" rotWithShape="0">
                    <a:srgbClr val="9999FF">
                      <a:alpha val="79999"/>
                    </a:srgbClr>
                  </a:outerShdw>
                </a:effectLst>
                <a:latin typeface="Impact"/>
              </a:rPr>
              <a:t>Ευχαριστούμε</a:t>
            </a:r>
          </a:p>
          <a:p>
            <a:pPr algn="ctr"/>
            <a:r>
              <a:rPr lang="el-GR" sz="2700" kern="10">
                <a:ln w="9525">
                  <a:solidFill>
                    <a:srgbClr val="CC99FF"/>
                  </a:solidFill>
                  <a:round/>
                  <a:headEnd/>
                  <a:tailEnd/>
                </a:ln>
                <a:gradFill rotWithShape="1">
                  <a:gsLst>
                    <a:gs pos="0">
                      <a:schemeClr val="tx2"/>
                    </a:gs>
                    <a:gs pos="100000">
                      <a:schemeClr val="accent1"/>
                    </a:gs>
                  </a:gsLst>
                  <a:lin ang="5400000" scaled="1"/>
                </a:gradFill>
                <a:effectLst>
                  <a:outerShdw dist="53882" dir="2700000" algn="ctr" rotWithShape="0">
                    <a:srgbClr val="9999FF">
                      <a:alpha val="79999"/>
                    </a:srgbClr>
                  </a:outerShdw>
                </a:effectLst>
                <a:latin typeface="Impact"/>
              </a:rPr>
              <a:t>πολύ</a:t>
            </a:r>
          </a:p>
        </p:txBody>
      </p:sp>
      <p:sp>
        <p:nvSpPr>
          <p:cNvPr id="3" name="Text Box 15"/>
          <p:cNvSpPr txBox="1">
            <a:spLocks noChangeArrowheads="1"/>
          </p:cNvSpPr>
          <p:nvPr/>
        </p:nvSpPr>
        <p:spPr bwMode="auto">
          <a:xfrm>
            <a:off x="7167563" y="3709988"/>
            <a:ext cx="3952875" cy="815975"/>
          </a:xfrm>
          <a:prstGeom prst="rect">
            <a:avLst/>
          </a:prstGeom>
          <a:noFill/>
          <a:ln>
            <a:noFill/>
          </a:ln>
          <a:effectLst/>
          <a:extLst/>
        </p:spPr>
        <p:txBody>
          <a:bodyPr lIns="68580" tIns="34290" rIns="68580" bIns="34290">
            <a:spAutoFit/>
          </a:bodyPr>
          <a:lstStyle/>
          <a:p>
            <a:pPr algn="ctr" defTabSz="685800" eaLnBrk="0" hangingPunct="0">
              <a:defRPr/>
            </a:pPr>
            <a:r>
              <a:rPr lang="el-GR" altLang="el-GR" sz="2000" b="1" i="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Ο Υπεύθυνος Καθηγητής</a:t>
            </a:r>
            <a:endParaRPr lang="el-GR" altLang="el-GR" sz="2000" b="1" dirty="0">
              <a:solidFill>
                <a:srgbClr val="FF0000"/>
              </a:solidFill>
              <a:latin typeface="Times New Roman" panose="02020603050405020304" pitchFamily="18" charset="0"/>
              <a:cs typeface="Times New Roman" panose="02020603050405020304" pitchFamily="18" charset="0"/>
            </a:endParaRPr>
          </a:p>
          <a:p>
            <a:pPr algn="ctr" defTabSz="685800" eaLnBrk="0" hangingPunct="0">
              <a:spcBef>
                <a:spcPts val="900"/>
              </a:spcBef>
              <a:defRPr/>
            </a:pPr>
            <a:r>
              <a:rPr lang="el-GR" sz="2000" b="1" dirty="0">
                <a:solidFill>
                  <a:schemeClr val="accent2"/>
                </a:solidFill>
                <a:latin typeface="Times New Roman" panose="02020603050405020304" pitchFamily="18" charset="0"/>
                <a:cs typeface="Times New Roman" panose="02020603050405020304" pitchFamily="18" charset="0"/>
              </a:rPr>
              <a:t> </a:t>
            </a:r>
            <a:r>
              <a:rPr lang="el-GR" altLang="el-GR" sz="2100" b="1" dirty="0">
                <a:solidFill>
                  <a:srgbClr val="4472C4">
                    <a:lumMod val="75000"/>
                  </a:srgbClr>
                </a:solidFill>
                <a:effectLst>
                  <a:outerShdw blurRad="38100" dist="38100" dir="2700000" algn="tl">
                    <a:srgbClr val="C0C0C0"/>
                  </a:outerShdw>
                </a:effectLst>
                <a:latin typeface="Times New Roman" panose="02020603050405020304" pitchFamily="18" charset="0"/>
                <a:cs typeface="+mn-cs"/>
              </a:rPr>
              <a:t>Γιώργος Α. Κουσινιώρης</a:t>
            </a:r>
            <a:endParaRPr lang="el-GR" altLang="el-GR" sz="1350" dirty="0">
              <a:solidFill>
                <a:srgbClr val="FFFF00"/>
              </a:solidFill>
              <a:effectLst>
                <a:outerShdw blurRad="38100" dist="38100" dir="2700000" algn="tl">
                  <a:srgbClr val="C0C0C0"/>
                </a:outerShdw>
              </a:effectLst>
              <a:latin typeface="Times New Roman" panose="02020603050405020304" pitchFamily="18" charset="0"/>
              <a:cs typeface="+mn-cs"/>
            </a:endParaRPr>
          </a:p>
        </p:txBody>
      </p:sp>
      <p:sp>
        <p:nvSpPr>
          <p:cNvPr id="4" name="Text Box 15"/>
          <p:cNvSpPr txBox="1">
            <a:spLocks noChangeArrowheads="1"/>
          </p:cNvSpPr>
          <p:nvPr/>
        </p:nvSpPr>
        <p:spPr bwMode="auto">
          <a:xfrm>
            <a:off x="1765300" y="3694113"/>
            <a:ext cx="3954463" cy="2647950"/>
          </a:xfrm>
          <a:prstGeom prst="rect">
            <a:avLst/>
          </a:prstGeom>
          <a:noFill/>
          <a:ln w="9525">
            <a:noFill/>
            <a:miter lim="800000"/>
            <a:headEnd/>
            <a:tailEnd/>
          </a:ln>
        </p:spPr>
        <p:txBody>
          <a:bodyPr lIns="68580" tIns="34290" rIns="68580" bIns="34290">
            <a:spAutoFit/>
          </a:bodyPr>
          <a:lstStyle/>
          <a:p>
            <a:pPr algn="ctr" defTabSz="685800" eaLnBrk="0" hangingPunct="0"/>
            <a:r>
              <a:rPr lang="el-GR" sz="2000" b="1" i="1">
                <a:solidFill>
                  <a:srgbClr val="FF0000"/>
                </a:solidFill>
                <a:latin typeface="Times New Roman" pitchFamily="18" charset="0"/>
                <a:cs typeface="Times New Roman" pitchFamily="18" charset="0"/>
              </a:rPr>
              <a:t>Οι μαθητές της Γ΄ Τάξης του Γυμνασίου Γαστούνης</a:t>
            </a:r>
          </a:p>
          <a:p>
            <a:pPr algn="ctr" defTabSz="685800" eaLnBrk="0" hangingPunct="0">
              <a:spcBef>
                <a:spcPts val="900"/>
              </a:spcBef>
            </a:pPr>
            <a:r>
              <a:rPr lang="el-GR" sz="2000" b="1">
                <a:solidFill>
                  <a:schemeClr val="accent2"/>
                </a:solidFill>
                <a:latin typeface="Times New Roman" pitchFamily="18" charset="0"/>
                <a:cs typeface="Times New Roman" pitchFamily="18" charset="0"/>
              </a:rPr>
              <a:t>Ειρηλένα Θεοδωροπούλου</a:t>
            </a:r>
          </a:p>
          <a:p>
            <a:pPr algn="ctr" defTabSz="685800" eaLnBrk="0" hangingPunct="0"/>
            <a:r>
              <a:rPr lang="el-GR" sz="2000" b="1">
                <a:solidFill>
                  <a:schemeClr val="accent2"/>
                </a:solidFill>
                <a:latin typeface="Times New Roman" pitchFamily="18" charset="0"/>
                <a:cs typeface="Times New Roman" pitchFamily="18" charset="0"/>
              </a:rPr>
              <a:t>Ανδρέας Κοτροκόης</a:t>
            </a:r>
          </a:p>
          <a:p>
            <a:pPr algn="ctr" defTabSz="685800" eaLnBrk="0" hangingPunct="0"/>
            <a:r>
              <a:rPr lang="el-GR" sz="2000" b="1">
                <a:solidFill>
                  <a:schemeClr val="accent2"/>
                </a:solidFill>
                <a:latin typeface="Times New Roman" pitchFamily="18" charset="0"/>
                <a:cs typeface="Times New Roman" pitchFamily="18" charset="0"/>
              </a:rPr>
              <a:t>Χρήστος Κυρίτσης</a:t>
            </a:r>
          </a:p>
          <a:p>
            <a:pPr algn="ctr" defTabSz="685800" eaLnBrk="0" hangingPunct="0"/>
            <a:r>
              <a:rPr lang="el-GR" sz="2000" b="1">
                <a:solidFill>
                  <a:schemeClr val="accent2"/>
                </a:solidFill>
                <a:latin typeface="Times New Roman" pitchFamily="18" charset="0"/>
                <a:cs typeface="Times New Roman" pitchFamily="18" charset="0"/>
              </a:rPr>
              <a:t>Γεωργία Παρασκευοπούλου</a:t>
            </a:r>
          </a:p>
          <a:p>
            <a:pPr algn="ctr" defTabSz="685800" eaLnBrk="0" hangingPunct="0"/>
            <a:r>
              <a:rPr lang="el-GR" sz="2000" b="1">
                <a:solidFill>
                  <a:schemeClr val="accent2"/>
                </a:solidFill>
                <a:latin typeface="Times New Roman" pitchFamily="18" charset="0"/>
                <a:cs typeface="Times New Roman" pitchFamily="18" charset="0"/>
              </a:rPr>
              <a:t>Ρούλα Χρέππα</a:t>
            </a:r>
          </a:p>
          <a:p>
            <a:pPr algn="ctr" defTabSz="685800" eaLnBrk="0" hangingPunct="0"/>
            <a:endParaRPr lang="el-GR" sz="2000" b="1">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par>
                          <p:cTn id="11" fill="hold">
                            <p:stCondLst>
                              <p:cond delay="2000"/>
                            </p:stCondLst>
                            <p:childTnLst>
                              <p:par>
                                <p:cTn id="12" presetID="45" presetClass="entr" presetSubtype="0" fill="hold"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0"/>
                                        <p:tgtEl>
                                          <p:spTgt spid="4">
                                            <p:txEl>
                                              <p:pRg st="1" end="1"/>
                                            </p:txEl>
                                          </p:spTgt>
                                        </p:tgtEl>
                                      </p:cBhvr>
                                    </p:animEffect>
                                    <p:anim calcmode="lin" valueType="num">
                                      <p:cBhvr>
                                        <p:cTn id="15"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par>
                          <p:cTn id="17" fill="hold">
                            <p:stCondLst>
                              <p:cond delay="4000"/>
                            </p:stCondLst>
                            <p:childTnLst>
                              <p:par>
                                <p:cTn id="18" presetID="26" presetClass="entr" presetSubtype="0" fill="hold"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down)">
                                      <p:cBhvr>
                                        <p:cTn id="20" dur="580">
                                          <p:stCondLst>
                                            <p:cond delay="0"/>
                                          </p:stCondLst>
                                        </p:cTn>
                                        <p:tgtEl>
                                          <p:spTgt spid="4">
                                            <p:txEl>
                                              <p:pRg st="2" end="2"/>
                                            </p:txEl>
                                          </p:spTgt>
                                        </p:tgtEl>
                                      </p:cBhvr>
                                    </p:animEffect>
                                    <p:anim calcmode="lin" valueType="num">
                                      <p:cBhvr>
                                        <p:cTn id="21"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xEl>
                                              <p:pRg st="2" end="2"/>
                                            </p:txEl>
                                          </p:spTgt>
                                        </p:tgtEl>
                                      </p:cBhvr>
                                      <p:to x="100000" y="60000"/>
                                    </p:animScale>
                                    <p:animScale>
                                      <p:cBhvr>
                                        <p:cTn id="27" dur="166" decel="50000">
                                          <p:stCondLst>
                                            <p:cond delay="676"/>
                                          </p:stCondLst>
                                        </p:cTn>
                                        <p:tgtEl>
                                          <p:spTgt spid="4">
                                            <p:txEl>
                                              <p:pRg st="2" end="2"/>
                                            </p:txEl>
                                          </p:spTgt>
                                        </p:tgtEl>
                                      </p:cBhvr>
                                      <p:to x="100000" y="100000"/>
                                    </p:animScale>
                                    <p:animScale>
                                      <p:cBhvr>
                                        <p:cTn id="28" dur="26">
                                          <p:stCondLst>
                                            <p:cond delay="1312"/>
                                          </p:stCondLst>
                                        </p:cTn>
                                        <p:tgtEl>
                                          <p:spTgt spid="4">
                                            <p:txEl>
                                              <p:pRg st="2" end="2"/>
                                            </p:txEl>
                                          </p:spTgt>
                                        </p:tgtEl>
                                      </p:cBhvr>
                                      <p:to x="100000" y="80000"/>
                                    </p:animScale>
                                    <p:animScale>
                                      <p:cBhvr>
                                        <p:cTn id="29" dur="166" decel="50000">
                                          <p:stCondLst>
                                            <p:cond delay="1338"/>
                                          </p:stCondLst>
                                        </p:cTn>
                                        <p:tgtEl>
                                          <p:spTgt spid="4">
                                            <p:txEl>
                                              <p:pRg st="2" end="2"/>
                                            </p:txEl>
                                          </p:spTgt>
                                        </p:tgtEl>
                                      </p:cBhvr>
                                      <p:to x="100000" y="100000"/>
                                    </p:animScale>
                                    <p:animScale>
                                      <p:cBhvr>
                                        <p:cTn id="30" dur="26">
                                          <p:stCondLst>
                                            <p:cond delay="1642"/>
                                          </p:stCondLst>
                                        </p:cTn>
                                        <p:tgtEl>
                                          <p:spTgt spid="4">
                                            <p:txEl>
                                              <p:pRg st="2" end="2"/>
                                            </p:txEl>
                                          </p:spTgt>
                                        </p:tgtEl>
                                      </p:cBhvr>
                                      <p:to x="100000" y="90000"/>
                                    </p:animScale>
                                    <p:animScale>
                                      <p:cBhvr>
                                        <p:cTn id="31" dur="166" decel="50000">
                                          <p:stCondLst>
                                            <p:cond delay="1668"/>
                                          </p:stCondLst>
                                        </p:cTn>
                                        <p:tgtEl>
                                          <p:spTgt spid="4">
                                            <p:txEl>
                                              <p:pRg st="2" end="2"/>
                                            </p:txEl>
                                          </p:spTgt>
                                        </p:tgtEl>
                                      </p:cBhvr>
                                      <p:to x="100000" y="100000"/>
                                    </p:animScale>
                                    <p:animScale>
                                      <p:cBhvr>
                                        <p:cTn id="32" dur="26">
                                          <p:stCondLst>
                                            <p:cond delay="1808"/>
                                          </p:stCondLst>
                                        </p:cTn>
                                        <p:tgtEl>
                                          <p:spTgt spid="4">
                                            <p:txEl>
                                              <p:pRg st="2" end="2"/>
                                            </p:txEl>
                                          </p:spTgt>
                                        </p:tgtEl>
                                      </p:cBhvr>
                                      <p:to x="100000" y="95000"/>
                                    </p:animScale>
                                    <p:animScale>
                                      <p:cBhvr>
                                        <p:cTn id="33" dur="166" decel="50000">
                                          <p:stCondLst>
                                            <p:cond delay="1834"/>
                                          </p:stCondLst>
                                        </p:cTn>
                                        <p:tgtEl>
                                          <p:spTgt spid="4">
                                            <p:txEl>
                                              <p:pRg st="2" end="2"/>
                                            </p:txEl>
                                          </p:spTgt>
                                        </p:tgtEl>
                                      </p:cBhvr>
                                      <p:to x="100000" y="100000"/>
                                    </p:animScale>
                                  </p:childTnLst>
                                </p:cTn>
                              </p:par>
                            </p:childTnLst>
                          </p:cTn>
                        </p:par>
                        <p:par>
                          <p:cTn id="34" fill="hold">
                            <p:stCondLst>
                              <p:cond delay="6000"/>
                            </p:stCondLst>
                            <p:childTnLst>
                              <p:par>
                                <p:cTn id="35" presetID="31" presetClass="entr" presetSubtype="0" fill="hold" nodeType="after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p:cTn id="3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3" end="3"/>
                                            </p:txEl>
                                          </p:spTgt>
                                        </p:tgtEl>
                                      </p:cBhvr>
                                    </p:animEffect>
                                  </p:childTnLst>
                                </p:cTn>
                              </p:par>
                            </p:childTnLst>
                          </p:cTn>
                        </p:par>
                        <p:par>
                          <p:cTn id="41" fill="hold">
                            <p:stCondLst>
                              <p:cond delay="7000"/>
                            </p:stCondLst>
                            <p:childTnLst>
                              <p:par>
                                <p:cTn id="42" presetID="53" presetClass="entr" presetSubtype="16" fill="hold" nodeType="after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 calcmode="lin" valueType="num">
                                      <p:cBhvr>
                                        <p:cTn id="4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5"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6" dur="500"/>
                                        <p:tgtEl>
                                          <p:spTgt spid="4">
                                            <p:txEl>
                                              <p:pRg st="4" end="4"/>
                                            </p:txEl>
                                          </p:spTgt>
                                        </p:tgtEl>
                                      </p:cBhvr>
                                    </p:animEffect>
                                  </p:childTnLst>
                                </p:cTn>
                              </p:par>
                            </p:childTnLst>
                          </p:cTn>
                        </p:par>
                        <p:par>
                          <p:cTn id="47" fill="hold">
                            <p:stCondLst>
                              <p:cond delay="7500"/>
                            </p:stCondLst>
                            <p:childTnLst>
                              <p:par>
                                <p:cTn id="48" presetID="2" presetClass="entr" presetSubtype="4" fill="hold" nodeType="after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 calcmode="lin" valueType="num">
                                      <p:cBhvr additive="base">
                                        <p:cTn id="5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52" fill="hold">
                            <p:stCondLst>
                              <p:cond delay="8000"/>
                            </p:stCondLst>
                            <p:childTnLst>
                              <p:par>
                                <p:cTn id="53" presetID="10" presetClass="entr" presetSubtype="0" fill="hold" nodeType="after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animEffect transition="in" filter="fade">
                                      <p:cBhvr>
                                        <p:cTn id="55" dur="500"/>
                                        <p:tgtEl>
                                          <p:spTgt spid="3">
                                            <p:txEl>
                                              <p:pRg st="0" end="0"/>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1" end="1"/>
                                            </p:txEl>
                                          </p:spTgt>
                                        </p:tgtEl>
                                        <p:attrNameLst>
                                          <p:attrName>style.visibility</p:attrName>
                                        </p:attrNameLst>
                                      </p:cBhvr>
                                      <p:to>
                                        <p:strVal val="visible"/>
                                      </p:to>
                                    </p:set>
                                    <p:animEffect transition="in" filter="fade">
                                      <p:cBhvr>
                                        <p:cTn id="5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Ορθογώνιο 2"/>
          <p:cNvSpPr>
            <a:spLocks noChangeArrowheads="1"/>
          </p:cNvSpPr>
          <p:nvPr/>
        </p:nvSpPr>
        <p:spPr bwMode="auto">
          <a:xfrm>
            <a:off x="941388" y="1284288"/>
            <a:ext cx="9915525" cy="1276350"/>
          </a:xfrm>
          <a:prstGeom prst="rect">
            <a:avLst/>
          </a:prstGeom>
          <a:noFill/>
          <a:ln w="9525">
            <a:noFill/>
            <a:miter lim="800000"/>
            <a:headEnd/>
            <a:tailEnd/>
          </a:ln>
        </p:spPr>
        <p:txBody>
          <a:bodyPr>
            <a:spAutoFit/>
          </a:bodyPr>
          <a:lstStyle/>
          <a:p>
            <a:pPr algn="just">
              <a:lnSpc>
                <a:spcPct val="107000"/>
              </a:lnSpc>
              <a:spcAft>
                <a:spcPts val="300"/>
              </a:spcAft>
              <a:tabLst>
                <a:tab pos="1349375" algn="l"/>
              </a:tabLst>
            </a:pPr>
            <a:r>
              <a:rPr lang="el-GR">
                <a:solidFill>
                  <a:schemeClr val="bg1"/>
                </a:solidFill>
                <a:latin typeface="Times New Roman" pitchFamily="18" charset="0"/>
                <a:ea typeface="Calibri" pitchFamily="34" charset="0"/>
                <a:cs typeface="Times New Roman" pitchFamily="18" charset="0"/>
              </a:rPr>
              <a:t>Στην εργασία αυτή παρουσιάζουμε μια μέθοδο υπολογισμού του εμβαδού οποιουδήποτε τριγώνου έχοντας γνωστές μόνο τις πλευρές του.</a:t>
            </a:r>
          </a:p>
          <a:p>
            <a:pPr>
              <a:tabLst>
                <a:tab pos="1349375" algn="l"/>
              </a:tabLst>
            </a:pPr>
            <a:r>
              <a:rPr lang="el-GR">
                <a:solidFill>
                  <a:schemeClr val="bg1"/>
                </a:solidFill>
                <a:latin typeface="Times New Roman" pitchFamily="18" charset="0"/>
                <a:ea typeface="Calibri" pitchFamily="34" charset="0"/>
                <a:cs typeface="Times New Roman" pitchFamily="18" charset="0"/>
              </a:rPr>
              <a:t>Η μέθοδος αυτή είναι γνωστή ως «</a:t>
            </a:r>
            <a:r>
              <a:rPr lang="el-GR">
                <a:solidFill>
                  <a:srgbClr val="FF0000"/>
                </a:solidFill>
                <a:latin typeface="Times New Roman" pitchFamily="18" charset="0"/>
                <a:ea typeface="Calibri" pitchFamily="34" charset="0"/>
                <a:cs typeface="Times New Roman" pitchFamily="18" charset="0"/>
              </a:rPr>
              <a:t>Τύπος του Ήρωνος</a:t>
            </a:r>
            <a:r>
              <a:rPr lang="el-GR">
                <a:solidFill>
                  <a:schemeClr val="bg1"/>
                </a:solidFill>
                <a:latin typeface="Times New Roman" pitchFamily="18" charset="0"/>
                <a:ea typeface="Calibri" pitchFamily="34" charset="0"/>
                <a:cs typeface="Times New Roman" pitchFamily="18" charset="0"/>
              </a:rPr>
              <a:t>» και βρίσκεται στο έργο με τίτλο «</a:t>
            </a:r>
            <a:r>
              <a:rPr lang="el-GR">
                <a:solidFill>
                  <a:schemeClr val="accent2"/>
                </a:solidFill>
                <a:latin typeface="Times New Roman" pitchFamily="18" charset="0"/>
                <a:ea typeface="Calibri" pitchFamily="34" charset="0"/>
                <a:cs typeface="Times New Roman" pitchFamily="18" charset="0"/>
              </a:rPr>
              <a:t>Μετρικά</a:t>
            </a:r>
            <a:r>
              <a:rPr lang="el-GR">
                <a:solidFill>
                  <a:schemeClr val="bg1"/>
                </a:solidFill>
                <a:latin typeface="Times New Roman" pitchFamily="18" charset="0"/>
                <a:ea typeface="Calibri" pitchFamily="34" charset="0"/>
                <a:cs typeface="Times New Roman" pitchFamily="18" charset="0"/>
              </a:rPr>
              <a:t>» του Ήρωνος του Αλεξανδρέως (περ. 3</a:t>
            </a:r>
            <a:r>
              <a:rPr lang="el-GR" baseline="30000">
                <a:solidFill>
                  <a:schemeClr val="bg1"/>
                </a:solidFill>
                <a:latin typeface="Times New Roman" pitchFamily="18" charset="0"/>
                <a:ea typeface="Calibri" pitchFamily="34" charset="0"/>
                <a:cs typeface="Times New Roman" pitchFamily="18" charset="0"/>
              </a:rPr>
              <a:t>ος</a:t>
            </a:r>
            <a:r>
              <a:rPr lang="el-GR">
                <a:solidFill>
                  <a:schemeClr val="bg1"/>
                </a:solidFill>
                <a:latin typeface="Times New Roman" pitchFamily="18" charset="0"/>
                <a:ea typeface="Calibri" pitchFamily="34" charset="0"/>
                <a:cs typeface="Times New Roman" pitchFamily="18" charset="0"/>
              </a:rPr>
              <a:t> πΧ αι. – 1</a:t>
            </a:r>
            <a:r>
              <a:rPr lang="el-GR" baseline="30000">
                <a:solidFill>
                  <a:schemeClr val="bg1"/>
                </a:solidFill>
                <a:latin typeface="Times New Roman" pitchFamily="18" charset="0"/>
                <a:ea typeface="Calibri" pitchFamily="34" charset="0"/>
                <a:cs typeface="Times New Roman" pitchFamily="18" charset="0"/>
              </a:rPr>
              <a:t>ος</a:t>
            </a:r>
            <a:r>
              <a:rPr lang="el-GR">
                <a:solidFill>
                  <a:schemeClr val="bg1"/>
                </a:solidFill>
                <a:latin typeface="Times New Roman" pitchFamily="18" charset="0"/>
                <a:ea typeface="Calibri" pitchFamily="34" charset="0"/>
                <a:cs typeface="Times New Roman" pitchFamily="18" charset="0"/>
              </a:rPr>
              <a:t> μΧ αι.).</a:t>
            </a:r>
          </a:p>
        </p:txBody>
      </p:sp>
      <p:sp>
        <p:nvSpPr>
          <p:cNvPr id="6" name="Rectangle 5"/>
          <p:cNvSpPr>
            <a:spLocks noChangeArrowheads="1"/>
          </p:cNvSpPr>
          <p:nvPr/>
        </p:nvSpPr>
        <p:spPr bwMode="auto">
          <a:xfrm>
            <a:off x="609600" y="2714625"/>
            <a:ext cx="4868863" cy="400050"/>
          </a:xfrm>
          <a:prstGeom prst="rect">
            <a:avLst/>
          </a:prstGeom>
          <a:noFill/>
          <a:ln>
            <a:noFill/>
          </a:ln>
          <a:effectLst/>
          <a:extLst/>
        </p:spPr>
        <p:txBody>
          <a:bodyPr anchor="ctr">
            <a:spAutoFit/>
          </a:bodyPr>
          <a:lstStyle/>
          <a:p>
            <a:pPr marL="363538" indent="-363538" defTabSz="914400" eaLnBrk="0" hangingPunct="0">
              <a:buFontTx/>
              <a:buChar char="•"/>
              <a:defRPr/>
            </a:pPr>
            <a:r>
              <a:rPr lang="el-GR" altLang="el-GR" sz="2000" b="1" u="sng" dirty="0">
                <a:solidFill>
                  <a:schemeClr val="accent1"/>
                </a:solidFill>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Ιστορικά - Βιογραφικά Στοιχεία   </a:t>
            </a:r>
            <a:r>
              <a:rPr lang="el-GR" altLang="el-GR" sz="2000" b="1" u="sng" dirty="0">
                <a:solidFill>
                  <a:schemeClr val="bg1"/>
                </a:solidFill>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[2]</a:t>
            </a:r>
            <a:endParaRPr lang="el-GR" altLang="el-GR" u="sng" dirty="0">
              <a:solidFill>
                <a:schemeClr val="bg1"/>
              </a:solidFill>
              <a:uFill>
                <a:solidFill>
                  <a:srgbClr val="FF0000"/>
                </a:solidFill>
              </a:uFill>
              <a:latin typeface="Arial" panose="020B0604020202020204" pitchFamily="34" charset="0"/>
              <a:cs typeface="+mn-cs"/>
            </a:endParaRPr>
          </a:p>
        </p:txBody>
      </p:sp>
      <p:pic>
        <p:nvPicPr>
          <p:cNvPr id="21507" name="6 - Θέση περιεχομένου" descr="image014.jpg"/>
          <p:cNvPicPr>
            <a:picLocks noGrp="1" noChangeAspect="1" noChangeArrowheads="1"/>
          </p:cNvPicPr>
          <p:nvPr/>
        </p:nvPicPr>
        <p:blipFill>
          <a:blip r:embed="rId2"/>
          <a:srcRect/>
          <a:stretch>
            <a:fillRect/>
          </a:stretch>
        </p:blipFill>
        <p:spPr bwMode="auto">
          <a:xfrm>
            <a:off x="9648825" y="3114675"/>
            <a:ext cx="1738313" cy="2432050"/>
          </a:xfrm>
          <a:prstGeom prst="rect">
            <a:avLst/>
          </a:prstGeom>
          <a:noFill/>
          <a:ln w="9525">
            <a:noFill/>
            <a:miter lim="800000"/>
            <a:headEnd/>
            <a:tailEnd/>
          </a:ln>
        </p:spPr>
      </p:pic>
      <p:sp>
        <p:nvSpPr>
          <p:cNvPr id="21508" name="Rectangle 6"/>
          <p:cNvSpPr>
            <a:spLocks noChangeArrowheads="1"/>
          </p:cNvSpPr>
          <p:nvPr/>
        </p:nvSpPr>
        <p:spPr bwMode="auto">
          <a:xfrm>
            <a:off x="941388" y="3114675"/>
            <a:ext cx="8707437" cy="2247900"/>
          </a:xfrm>
          <a:prstGeom prst="rect">
            <a:avLst/>
          </a:prstGeom>
          <a:noFill/>
          <a:ln w="9525">
            <a:noFill/>
            <a:miter lim="800000"/>
            <a:headEnd/>
            <a:tailEnd/>
          </a:ln>
        </p:spPr>
        <p:txBody>
          <a:bodyPr anchor="ctr">
            <a:spAutoFit/>
          </a:bodyPr>
          <a:lstStyle/>
          <a:p>
            <a:pPr defTabSz="914400" eaLnBrk="0" hangingPunct="0"/>
            <a:r>
              <a:rPr lang="el-GR" altLang="el-GR" sz="1200">
                <a:latin typeface="Times New Roman" pitchFamily="18" charset="0"/>
                <a:ea typeface="Calibri" pitchFamily="34" charset="0"/>
                <a:cs typeface="Times New Roman" pitchFamily="18" charset="0"/>
              </a:rPr>
              <a:t> </a:t>
            </a:r>
            <a:r>
              <a:rPr lang="el-GR" altLang="el-GR" sz="2000">
                <a:solidFill>
                  <a:schemeClr val="bg1"/>
                </a:solidFill>
                <a:latin typeface="Times New Roman" pitchFamily="18" charset="0"/>
                <a:ea typeface="Calibri" pitchFamily="34" charset="0"/>
                <a:cs typeface="Times New Roman" pitchFamily="18" charset="0"/>
              </a:rPr>
              <a:t>Ο Ήρων ο Αλεξανδρεύς ή Αλεξανδρέας όπως ήταν γνωστός, ήταν από τους πιο γνωστούς μηχανικούς και μαθηματικούς της ελληνιστικής περιόδου.</a:t>
            </a:r>
          </a:p>
          <a:p>
            <a:pPr defTabSz="914400" eaLnBrk="0" hangingPunct="0"/>
            <a:r>
              <a:rPr lang="el-GR" altLang="el-GR" sz="2000">
                <a:solidFill>
                  <a:schemeClr val="bg1"/>
                </a:solidFill>
                <a:latin typeface="Times New Roman" pitchFamily="18" charset="0"/>
                <a:ea typeface="Calibri" pitchFamily="34" charset="0"/>
                <a:cs typeface="Times New Roman" pitchFamily="18" charset="0"/>
              </a:rPr>
              <a:t>Γεννήθηκε στην Αλεξάνδρεια και έδρασε στην Αίγυπτο. Το πότε έζησε δεν το γνωρίζουμε ακριβώς γιατί ο ίδιος πουθενά στα συγγράμματά του δεν παρέχει κάποια διευκρίνιση. Πολλοί ιστορικοί προσπάθησαν να απαντήσουν σε αυτό το ερώτημα, όμως οι απαντήσεις τους περισσότερο διαφωνούν παρά συμφωνούν. Υπολογίζεται πάντως ότι έζησε τον 1ο αιώνα μ.Χ.</a:t>
            </a:r>
            <a:r>
              <a:rPr lang="el-GR" altLang="el-GR" sz="2000">
                <a:latin typeface="Times New Roman" pitchFamily="18" charset="0"/>
                <a:ea typeface="Calibri" pitchFamily="34" charset="0"/>
                <a:cs typeface="Times New Roman" pitchFamily="18"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Ορθογώνιο 2"/>
          <p:cNvSpPr>
            <a:spLocks noChangeArrowheads="1"/>
          </p:cNvSpPr>
          <p:nvPr/>
        </p:nvSpPr>
        <p:spPr bwMode="auto">
          <a:xfrm>
            <a:off x="1603375" y="1412875"/>
            <a:ext cx="8858250" cy="4621213"/>
          </a:xfrm>
          <a:prstGeom prst="rect">
            <a:avLst/>
          </a:prstGeom>
          <a:noFill/>
          <a:ln w="9525">
            <a:noFill/>
            <a:miter lim="800000"/>
            <a:headEnd/>
            <a:tailEnd/>
          </a:ln>
        </p:spPr>
        <p:txBody>
          <a:bodyPr>
            <a:spAutoFit/>
          </a:bodyPr>
          <a:lstStyle/>
          <a:p>
            <a:pPr algn="just">
              <a:lnSpc>
                <a:spcPct val="107000"/>
              </a:lnSpc>
            </a:pPr>
            <a:r>
              <a:rPr lang="el-GR">
                <a:solidFill>
                  <a:schemeClr val="bg1"/>
                </a:solidFill>
                <a:latin typeface="Times New Roman" pitchFamily="18" charset="0"/>
                <a:ea typeface="Calibri" pitchFamily="34" charset="0"/>
                <a:cs typeface="Times New Roman" pitchFamily="18" charset="0"/>
              </a:rPr>
              <a:t>Ο Ήρων είναι ο πρώτος επιστήμονας της αρχαιότητας που κατάφερε να συνδυάσει συστηματικά τη θεωρία με την πράξη και γι’ αυτό θεωρείται ο θεμελιωτής των τεχνικών επιστημών και ένας από τους πιο σημαντικούς φυσικούς, μηχανικούς και μαθηματικούς της αρχαιότητας. Υπήρξε διευθυντής του περίφημου </a:t>
            </a:r>
            <a:r>
              <a:rPr lang="el-GR">
                <a:solidFill>
                  <a:srgbClr val="FF0000"/>
                </a:solidFill>
                <a:latin typeface="Times New Roman" pitchFamily="18" charset="0"/>
                <a:ea typeface="Calibri" pitchFamily="34" charset="0"/>
                <a:cs typeface="Times New Roman" pitchFamily="18" charset="0"/>
              </a:rPr>
              <a:t>Μουσείου της Αλεξάνδρειας</a:t>
            </a:r>
            <a:r>
              <a:rPr lang="el-GR">
                <a:solidFill>
                  <a:schemeClr val="bg1"/>
                </a:solidFill>
                <a:latin typeface="Times New Roman" pitchFamily="18" charset="0"/>
                <a:ea typeface="Calibri" pitchFamily="34" charset="0"/>
                <a:cs typeface="Times New Roman" pitchFamily="18" charset="0"/>
              </a:rPr>
              <a:t>, ενός επιστημονικού κέντρου εφάμιλλου με τα σημερινά πολυτεχνεία.</a:t>
            </a:r>
          </a:p>
          <a:p>
            <a:r>
              <a:rPr lang="el-GR">
                <a:solidFill>
                  <a:schemeClr val="bg1"/>
                </a:solidFill>
                <a:latin typeface="Times New Roman" pitchFamily="18" charset="0"/>
                <a:ea typeface="Calibri" pitchFamily="34" charset="0"/>
                <a:cs typeface="Times New Roman" pitchFamily="18" charset="0"/>
              </a:rPr>
              <a:t>Το συγγραφικό έργο του Ήρωνος είναι τεράστιο και πολύπλευρο. Περιλαμβάνει περίπου 16 πραγματείες από τις οποίες οι 10 έχουν διασωθεί ολόκληρες, 3 υπάρχουν σε αποσπάσματα ενώ 3 δεν διασώθηκαν.</a:t>
            </a:r>
          </a:p>
          <a:p>
            <a:r>
              <a:rPr lang="el-GR">
                <a:solidFill>
                  <a:schemeClr val="bg1"/>
                </a:solidFill>
                <a:latin typeface="Times New Roman" pitchFamily="18" charset="0"/>
                <a:ea typeface="Calibri" pitchFamily="34" charset="0"/>
                <a:cs typeface="Times New Roman" pitchFamily="18" charset="0"/>
              </a:rPr>
              <a:t>Είναι σημαντικό ότι έχουν διασωθεί τα σπουδαιότερα έργα του όπως </a:t>
            </a:r>
            <a:r>
              <a:rPr lang="el-GR" i="1">
                <a:solidFill>
                  <a:schemeClr val="accent2"/>
                </a:solidFill>
                <a:latin typeface="Times New Roman" pitchFamily="18" charset="0"/>
                <a:ea typeface="Calibri" pitchFamily="34" charset="0"/>
                <a:cs typeface="Times New Roman" pitchFamily="18" charset="0"/>
              </a:rPr>
              <a:t>Πνευματικά</a:t>
            </a:r>
            <a:r>
              <a:rPr lang="el-GR">
                <a:solidFill>
                  <a:schemeClr val="accent1"/>
                </a:solidFill>
                <a:latin typeface="Times New Roman" pitchFamily="18" charset="0"/>
                <a:ea typeface="Calibri" pitchFamily="34" charset="0"/>
                <a:cs typeface="Times New Roman" pitchFamily="18" charset="0"/>
              </a:rPr>
              <a:t>, </a:t>
            </a:r>
            <a:r>
              <a:rPr lang="el-GR" i="1">
                <a:solidFill>
                  <a:schemeClr val="accent2"/>
                </a:solidFill>
                <a:latin typeface="Times New Roman" pitchFamily="18" charset="0"/>
                <a:ea typeface="Calibri" pitchFamily="34" charset="0"/>
                <a:cs typeface="Times New Roman" pitchFamily="18" charset="0"/>
              </a:rPr>
              <a:t>Μηχανική</a:t>
            </a:r>
            <a:r>
              <a:rPr lang="el-GR">
                <a:solidFill>
                  <a:schemeClr val="accent2"/>
                </a:solidFill>
                <a:latin typeface="Times New Roman" pitchFamily="18" charset="0"/>
                <a:ea typeface="Calibri" pitchFamily="34" charset="0"/>
                <a:cs typeface="Times New Roman" pitchFamily="18" charset="0"/>
              </a:rPr>
              <a:t>, </a:t>
            </a:r>
            <a:r>
              <a:rPr lang="el-GR" i="1">
                <a:solidFill>
                  <a:schemeClr val="accent2"/>
                </a:solidFill>
                <a:latin typeface="Times New Roman" pitchFamily="18" charset="0"/>
                <a:ea typeface="Calibri" pitchFamily="34" charset="0"/>
                <a:cs typeface="Times New Roman" pitchFamily="18" charset="0"/>
              </a:rPr>
              <a:t>Περί Αυτοματοποιητικής</a:t>
            </a:r>
            <a:r>
              <a:rPr lang="el-GR">
                <a:solidFill>
                  <a:schemeClr val="accent2"/>
                </a:solidFill>
                <a:latin typeface="Times New Roman" pitchFamily="18" charset="0"/>
                <a:ea typeface="Calibri" pitchFamily="34" charset="0"/>
                <a:cs typeface="Times New Roman" pitchFamily="18" charset="0"/>
              </a:rPr>
              <a:t>, </a:t>
            </a:r>
            <a:r>
              <a:rPr lang="el-GR" i="1">
                <a:solidFill>
                  <a:schemeClr val="accent2"/>
                </a:solidFill>
                <a:latin typeface="Times New Roman" pitchFamily="18" charset="0"/>
                <a:ea typeface="Calibri" pitchFamily="34" charset="0"/>
                <a:cs typeface="Times New Roman" pitchFamily="18" charset="0"/>
              </a:rPr>
              <a:t>Κατοπτρικά</a:t>
            </a:r>
            <a:r>
              <a:rPr lang="el-GR">
                <a:solidFill>
                  <a:schemeClr val="accent2"/>
                </a:solidFill>
                <a:latin typeface="Times New Roman" pitchFamily="18" charset="0"/>
                <a:ea typeface="Calibri" pitchFamily="34" charset="0"/>
                <a:cs typeface="Times New Roman" pitchFamily="18" charset="0"/>
              </a:rPr>
              <a:t>, </a:t>
            </a:r>
            <a:r>
              <a:rPr lang="el-GR" i="1">
                <a:solidFill>
                  <a:schemeClr val="accent2"/>
                </a:solidFill>
                <a:latin typeface="Times New Roman" pitchFamily="18" charset="0"/>
                <a:ea typeface="Calibri" pitchFamily="34" charset="0"/>
                <a:cs typeface="Times New Roman" pitchFamily="18" charset="0"/>
              </a:rPr>
              <a:t>Μετρικά</a:t>
            </a:r>
            <a:r>
              <a:rPr lang="el-GR">
                <a:solidFill>
                  <a:schemeClr val="accent2"/>
                </a:solidFill>
                <a:latin typeface="Times New Roman" pitchFamily="18" charset="0"/>
                <a:ea typeface="Calibri" pitchFamily="34" charset="0"/>
                <a:cs typeface="Times New Roman" pitchFamily="18" charset="0"/>
              </a:rPr>
              <a:t>, </a:t>
            </a:r>
            <a:r>
              <a:rPr lang="el-GR" i="1">
                <a:solidFill>
                  <a:schemeClr val="accent2"/>
                </a:solidFill>
                <a:latin typeface="Times New Roman" pitchFamily="18" charset="0"/>
                <a:ea typeface="Calibri" pitchFamily="34" charset="0"/>
                <a:cs typeface="Times New Roman" pitchFamily="18" charset="0"/>
              </a:rPr>
              <a:t>Περί διόπτρας, Χειροβαλλίστρας κατασκευή και συμμετρία</a:t>
            </a:r>
            <a:r>
              <a:rPr lang="el-GR">
                <a:solidFill>
                  <a:schemeClr val="accent2"/>
                </a:solidFill>
                <a:latin typeface="Times New Roman" pitchFamily="18" charset="0"/>
                <a:ea typeface="Calibri" pitchFamily="34" charset="0"/>
                <a:cs typeface="Times New Roman" pitchFamily="18" charset="0"/>
              </a:rPr>
              <a:t>, </a:t>
            </a:r>
            <a:r>
              <a:rPr lang="el-GR" i="1">
                <a:solidFill>
                  <a:schemeClr val="accent2"/>
                </a:solidFill>
                <a:latin typeface="Times New Roman" pitchFamily="18" charset="0"/>
                <a:ea typeface="Calibri" pitchFamily="34" charset="0"/>
                <a:cs typeface="Times New Roman" pitchFamily="18" charset="0"/>
              </a:rPr>
              <a:t>Βελοποιϊκά</a:t>
            </a:r>
            <a:r>
              <a:rPr lang="el-GR">
                <a:solidFill>
                  <a:schemeClr val="accent2"/>
                </a:solidFill>
                <a:latin typeface="Times New Roman" pitchFamily="18" charset="0"/>
                <a:ea typeface="Calibri" pitchFamily="34" charset="0"/>
                <a:cs typeface="Times New Roman" pitchFamily="18" charset="0"/>
              </a:rPr>
              <a:t> και </a:t>
            </a:r>
            <a:r>
              <a:rPr lang="el-GR" i="1">
                <a:solidFill>
                  <a:schemeClr val="accent2"/>
                </a:solidFill>
                <a:latin typeface="Times New Roman" pitchFamily="18" charset="0"/>
                <a:ea typeface="Calibri" pitchFamily="34" charset="0"/>
                <a:cs typeface="Times New Roman" pitchFamily="18" charset="0"/>
              </a:rPr>
              <a:t>Γεωμετρικά</a:t>
            </a:r>
            <a:r>
              <a:rPr lang="el-GR">
                <a:solidFill>
                  <a:schemeClr val="bg1"/>
                </a:solidFill>
                <a:latin typeface="Times New Roman" pitchFamily="18" charset="0"/>
                <a:ea typeface="Calibri" pitchFamily="34" charset="0"/>
                <a:cs typeface="Times New Roman" pitchFamily="18" charset="0"/>
              </a:rPr>
              <a:t>.</a:t>
            </a:r>
          </a:p>
          <a:p>
            <a:r>
              <a:rPr lang="el-GR">
                <a:solidFill>
                  <a:schemeClr val="bg1"/>
                </a:solidFill>
                <a:latin typeface="Times New Roman" pitchFamily="18" charset="0"/>
                <a:ea typeface="Calibri" pitchFamily="34" charset="0"/>
                <a:cs typeface="Times New Roman" pitchFamily="18" charset="0"/>
              </a:rPr>
              <a:t>Συνδυάζοντας άριστα τη θεωρία με την πράξη κατασκεύασε πλήθος μηχανισμών φυσικής, αυτόματα μηχανήματα για το θέατρο και τους ναούς, υδραυλικά ρολόγια, την περίφημη </a:t>
            </a:r>
            <a:r>
              <a:rPr lang="el-GR">
                <a:solidFill>
                  <a:srgbClr val="002060"/>
                </a:solidFill>
                <a:latin typeface="Times New Roman" pitchFamily="18" charset="0"/>
                <a:ea typeface="Calibri" pitchFamily="34" charset="0"/>
                <a:cs typeface="Times New Roman" pitchFamily="18" charset="0"/>
              </a:rPr>
              <a:t>«Κρήνη του Ήρωνα» </a:t>
            </a:r>
            <a:r>
              <a:rPr lang="el-GR">
                <a:solidFill>
                  <a:schemeClr val="bg1"/>
                </a:solidFill>
                <a:latin typeface="Times New Roman" pitchFamily="18" charset="0"/>
                <a:ea typeface="Calibri" pitchFamily="34" charset="0"/>
                <a:cs typeface="Times New Roman" pitchFamily="18" charset="0"/>
              </a:rPr>
              <a:t>και μεταξύ άλλων εφεύρε τη γνωστή </a:t>
            </a:r>
            <a:r>
              <a:rPr lang="el-GR">
                <a:solidFill>
                  <a:srgbClr val="002060"/>
                </a:solidFill>
                <a:latin typeface="Times New Roman" pitchFamily="18" charset="0"/>
                <a:ea typeface="Calibri" pitchFamily="34" charset="0"/>
                <a:cs typeface="Times New Roman" pitchFamily="18" charset="0"/>
              </a:rPr>
              <a:t>«Αιόλου πύλη», </a:t>
            </a:r>
            <a:r>
              <a:rPr lang="el-GR">
                <a:solidFill>
                  <a:schemeClr val="bg1"/>
                </a:solidFill>
                <a:latin typeface="Times New Roman" pitchFamily="18" charset="0"/>
                <a:ea typeface="Calibri" pitchFamily="34" charset="0"/>
                <a:cs typeface="Times New Roman" pitchFamily="18" charset="0"/>
              </a:rPr>
              <a:t>την πρώτη μηχανή που κινούνταν με ατμό (ατμομηχανή).</a:t>
            </a:r>
          </a:p>
          <a:p>
            <a:endParaRPr lang="el-GR">
              <a:solidFill>
                <a:schemeClr val="bg1"/>
              </a:solidFill>
              <a:latin typeface="Times New Roman" pitchFamily="18" charset="0"/>
              <a:ea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Ορθογώνιο 1"/>
          <p:cNvSpPr/>
          <p:nvPr/>
        </p:nvSpPr>
        <p:spPr>
          <a:xfrm>
            <a:off x="1092200" y="827088"/>
            <a:ext cx="6389185" cy="421654"/>
          </a:xfrm>
          <a:prstGeom prst="rect">
            <a:avLst/>
          </a:prstGeom>
        </p:spPr>
        <p:txBody>
          <a:bodyPr wrap="none">
            <a:spAutoFit/>
          </a:bodyPr>
          <a:lstStyle/>
          <a:p>
            <a:pPr marL="342900" indent="-342900" fontAlgn="auto">
              <a:lnSpc>
                <a:spcPct val="107000"/>
              </a:lnSpc>
              <a:spcBef>
                <a:spcPts val="0"/>
              </a:spcBef>
              <a:spcAft>
                <a:spcPts val="0"/>
              </a:spcAft>
              <a:buFont typeface="Arial" panose="020B0604020202020204" pitchFamily="34" charset="0"/>
              <a:buChar char="•"/>
              <a:defRPr/>
            </a:pPr>
            <a:r>
              <a:rPr lang="el-GR" sz="2000" b="1" u="heavy" dirty="0">
                <a:solidFill>
                  <a:schemeClr val="accent1">
                    <a:lumMod val="60000"/>
                    <a:lumOff val="40000"/>
                  </a:schemeClr>
                </a:solidFill>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Πως έγραφαν τους αριθμούς οι Αρχαίοι Έλληνες</a:t>
            </a:r>
            <a:r>
              <a:rPr lang="el-GR" sz="2000" b="1" dirty="0">
                <a:solidFill>
                  <a:schemeClr val="accent1"/>
                </a:solidFill>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    </a:t>
            </a:r>
            <a:r>
              <a:rPr lang="el-GR" sz="2000" b="1" dirty="0">
                <a:solidFill>
                  <a:schemeClr val="bg1"/>
                </a:solidFill>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[3]</a:t>
            </a:r>
          </a:p>
        </p:txBody>
      </p:sp>
      <p:sp>
        <p:nvSpPr>
          <p:cNvPr id="3181" name="Ορθογώνιο 23"/>
          <p:cNvSpPr>
            <a:spLocks noChangeArrowheads="1"/>
          </p:cNvSpPr>
          <p:nvPr/>
        </p:nvSpPr>
        <p:spPr bwMode="auto">
          <a:xfrm>
            <a:off x="1171575" y="1338263"/>
            <a:ext cx="9363075" cy="981075"/>
          </a:xfrm>
          <a:prstGeom prst="rect">
            <a:avLst/>
          </a:prstGeom>
          <a:noFill/>
          <a:ln w="9525">
            <a:noFill/>
            <a:miter lim="800000"/>
            <a:headEnd/>
            <a:tailEnd/>
          </a:ln>
        </p:spPr>
        <p:txBody>
          <a:bodyPr>
            <a:spAutoFit/>
          </a:bodyPr>
          <a:lstStyle/>
          <a:p>
            <a:pPr marL="179388" algn="just">
              <a:lnSpc>
                <a:spcPct val="107000"/>
              </a:lnSpc>
            </a:pPr>
            <a:r>
              <a:rPr lang="el-GR" dirty="0">
                <a:solidFill>
                  <a:schemeClr val="bg1"/>
                </a:solidFill>
                <a:latin typeface="Times New Roman" pitchFamily="18" charset="0"/>
                <a:ea typeface="Calibri" pitchFamily="34" charset="0"/>
                <a:cs typeface="Times New Roman" pitchFamily="18" charset="0"/>
              </a:rPr>
              <a:t>Οι αρχαίοι Έλληνες δεν έδωσαν λύσεις βιώσιμες στο πρόβλημα παράστασης των φυσικών αριθμών. Χρησιμοποίησαν για την παράσταση των αριθμών το αλφάβητό τους. Οι Έλληνες παρίσταναν τους φυσικούς αριθμούς με δύο τρόπους.</a:t>
            </a:r>
            <a:endParaRPr lang="el-GR" sz="1600" dirty="0">
              <a:solidFill>
                <a:schemeClr val="bg1"/>
              </a:solidFill>
              <a:latin typeface="Times New Roman" pitchFamily="18" charset="0"/>
              <a:ea typeface="Calibri" pitchFamily="34" charset="0"/>
              <a:cs typeface="Times New Roman" pitchFamily="18" charset="0"/>
            </a:endParaRPr>
          </a:p>
        </p:txBody>
      </p:sp>
      <p:sp>
        <p:nvSpPr>
          <p:cNvPr id="3182" name="Ορθογώνιο 29"/>
          <p:cNvSpPr>
            <a:spLocks noChangeArrowheads="1"/>
          </p:cNvSpPr>
          <p:nvPr/>
        </p:nvSpPr>
        <p:spPr bwMode="auto">
          <a:xfrm>
            <a:off x="1374775" y="2319338"/>
            <a:ext cx="9159875" cy="1200150"/>
          </a:xfrm>
          <a:prstGeom prst="rect">
            <a:avLst/>
          </a:prstGeom>
          <a:noFill/>
          <a:ln w="9525">
            <a:noFill/>
            <a:miter lim="800000"/>
            <a:headEnd/>
            <a:tailEnd/>
          </a:ln>
        </p:spPr>
        <p:txBody>
          <a:bodyPr>
            <a:spAutoFit/>
          </a:bodyPr>
          <a:lstStyle/>
          <a:p>
            <a:r>
              <a:rPr lang="el-GR" dirty="0">
                <a:solidFill>
                  <a:schemeClr val="bg1"/>
                </a:solidFill>
                <a:latin typeface="Times New Roman" pitchFamily="18" charset="0"/>
                <a:ea typeface="Calibri" pitchFamily="34" charset="0"/>
                <a:cs typeface="Times New Roman" pitchFamily="18" charset="0"/>
              </a:rPr>
              <a:t>Κατά τον ένα για τους </a:t>
            </a:r>
            <a:r>
              <a:rPr lang="el-GR" dirty="0">
                <a:solidFill>
                  <a:srgbClr val="C00000"/>
                </a:solidFill>
                <a:latin typeface="Times New Roman" pitchFamily="18" charset="0"/>
                <a:ea typeface="Calibri" pitchFamily="34" charset="0"/>
                <a:cs typeface="Times New Roman" pitchFamily="18" charset="0"/>
              </a:rPr>
              <a:t>5, 10, 100, 1000 </a:t>
            </a:r>
            <a:r>
              <a:rPr lang="el-GR" dirty="0">
                <a:solidFill>
                  <a:schemeClr val="bg1"/>
                </a:solidFill>
                <a:latin typeface="Times New Roman" pitchFamily="18" charset="0"/>
                <a:ea typeface="Calibri" pitchFamily="34" charset="0"/>
                <a:cs typeface="Times New Roman" pitchFamily="18" charset="0"/>
              </a:rPr>
              <a:t>χρησιμοποιούσαν τα γράμματα </a:t>
            </a:r>
            <a:r>
              <a:rPr lang="el-GR" dirty="0">
                <a:solidFill>
                  <a:srgbClr val="C00000"/>
                </a:solidFill>
                <a:latin typeface="Times New Roman" pitchFamily="18" charset="0"/>
                <a:ea typeface="Calibri" pitchFamily="34" charset="0"/>
                <a:cs typeface="Times New Roman" pitchFamily="18" charset="0"/>
              </a:rPr>
              <a:t>Π, Δ, Η, Χ </a:t>
            </a:r>
            <a:r>
              <a:rPr lang="el-GR" dirty="0">
                <a:solidFill>
                  <a:schemeClr val="bg1"/>
                </a:solidFill>
                <a:latin typeface="Times New Roman" pitchFamily="18" charset="0"/>
                <a:ea typeface="Calibri" pitchFamily="34" charset="0"/>
                <a:cs typeface="Times New Roman" pitchFamily="18" charset="0"/>
              </a:rPr>
              <a:t>δηλαδή τα αρχικά των λέξεων πέντε, δέκα, εκατό, χίλια (το Η ήταν το αρχικό της λέξης εκατό). </a:t>
            </a:r>
          </a:p>
          <a:p>
            <a:r>
              <a:rPr lang="el-GR" dirty="0">
                <a:solidFill>
                  <a:schemeClr val="bg1"/>
                </a:solidFill>
                <a:latin typeface="Times New Roman" pitchFamily="18" charset="0"/>
                <a:ea typeface="Calibri" pitchFamily="34" charset="0"/>
                <a:cs typeface="Times New Roman" pitchFamily="18" charset="0"/>
              </a:rPr>
              <a:t>Για το πενταπλάσιο ενός αριθμού χρησιμοποιούσαν το σύμβολο του αριθμού κάτω από το Π : έτσι το</a:t>
            </a:r>
            <a:r>
              <a:rPr lang="el-GR" dirty="0">
                <a:latin typeface="Times New Roman" pitchFamily="18" charset="0"/>
                <a:ea typeface="Calibri" pitchFamily="34" charset="0"/>
                <a:cs typeface="Times New Roman" pitchFamily="18" charset="0"/>
              </a:rPr>
              <a:t>     </a:t>
            </a:r>
            <a:r>
              <a:rPr lang="el-GR" dirty="0">
                <a:solidFill>
                  <a:schemeClr val="bg1"/>
                </a:solidFill>
                <a:latin typeface="Times New Roman" pitchFamily="18" charset="0"/>
                <a:ea typeface="Calibri" pitchFamily="34" charset="0"/>
                <a:cs typeface="Times New Roman" pitchFamily="18" charset="0"/>
              </a:rPr>
              <a:t>,</a:t>
            </a:r>
            <a:r>
              <a:rPr lang="el-GR" dirty="0">
                <a:latin typeface="Times New Roman" pitchFamily="18" charset="0"/>
                <a:ea typeface="Calibri" pitchFamily="34" charset="0"/>
                <a:cs typeface="Times New Roman" pitchFamily="18" charset="0"/>
              </a:rPr>
              <a:t>       </a:t>
            </a:r>
            <a:r>
              <a:rPr lang="el-GR" dirty="0">
                <a:solidFill>
                  <a:schemeClr val="bg1"/>
                </a:solidFill>
                <a:latin typeface="Times New Roman" pitchFamily="18" charset="0"/>
                <a:ea typeface="Calibri" pitchFamily="34" charset="0"/>
              </a:rPr>
              <a:t>σήμαινε αντίστοιχα 5×1000, 5×10.</a:t>
            </a:r>
          </a:p>
        </p:txBody>
      </p:sp>
      <p:sp>
        <p:nvSpPr>
          <p:cNvPr id="3183" name="Rectangle 40"/>
          <p:cNvSpPr>
            <a:spLocks noChangeArrowheads="1"/>
          </p:cNvSpPr>
          <p:nvPr/>
        </p:nvSpPr>
        <p:spPr bwMode="auto">
          <a:xfrm>
            <a:off x="0" y="0"/>
            <a:ext cx="20250150" cy="46038"/>
          </a:xfrm>
          <a:prstGeom prst="rect">
            <a:avLst/>
          </a:prstGeom>
          <a:noFill/>
          <a:ln w="9525">
            <a:noFill/>
            <a:miter lim="800000"/>
            <a:headEnd/>
            <a:tailEnd/>
          </a:ln>
        </p:spPr>
        <p:txBody>
          <a:bodyPr anchor="ctr">
            <a:spAutoFit/>
          </a:bodyPr>
          <a:lstStyle/>
          <a:p>
            <a:endParaRPr lang="el-GR">
              <a:latin typeface="Century Gothic" pitchFamily="34" charset="0"/>
            </a:endParaRPr>
          </a:p>
        </p:txBody>
      </p:sp>
      <p:graphicFrame>
        <p:nvGraphicFramePr>
          <p:cNvPr id="3178" name="Object 106"/>
          <p:cNvGraphicFramePr>
            <a:graphicFrameLocks noChangeAspect="1"/>
          </p:cNvGraphicFramePr>
          <p:nvPr/>
        </p:nvGraphicFramePr>
        <p:xfrm>
          <a:off x="2138363" y="3168650"/>
          <a:ext cx="268287" cy="442913"/>
        </p:xfrm>
        <a:graphic>
          <a:graphicData uri="http://schemas.openxmlformats.org/presentationml/2006/ole">
            <mc:AlternateContent xmlns:mc="http://schemas.openxmlformats.org/markup-compatibility/2006">
              <mc:Choice xmlns:v="urn:schemas-microsoft-com:vml" Requires="v">
                <p:oleObj spid="_x0000_s3196" name="Equation" r:id="rId3" imgW="164885" imgH="266353" progId="">
                  <p:embed/>
                </p:oleObj>
              </mc:Choice>
              <mc:Fallback>
                <p:oleObj name="Equation" r:id="rId3" imgW="164885" imgH="266353" progId="">
                  <p:embed/>
                  <p:pic>
                    <p:nvPicPr>
                      <p:cNvPr id="0" name="Picture 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363" y="3168650"/>
                        <a:ext cx="268287"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9" name="Object 107"/>
          <p:cNvGraphicFramePr>
            <a:graphicFrameLocks noChangeAspect="1"/>
          </p:cNvGraphicFramePr>
          <p:nvPr/>
        </p:nvGraphicFramePr>
        <p:xfrm>
          <a:off x="2509838" y="3168650"/>
          <a:ext cx="268287" cy="442913"/>
        </p:xfrm>
        <a:graphic>
          <a:graphicData uri="http://schemas.openxmlformats.org/presentationml/2006/ole">
            <mc:AlternateContent xmlns:mc="http://schemas.openxmlformats.org/markup-compatibility/2006">
              <mc:Choice xmlns:v="urn:schemas-microsoft-com:vml" Requires="v">
                <p:oleObj spid="_x0000_s3197" name="Equation" r:id="rId5" imgW="164885" imgH="266353" progId="">
                  <p:embed/>
                </p:oleObj>
              </mc:Choice>
              <mc:Fallback>
                <p:oleObj name="Equation" r:id="rId5" imgW="164885" imgH="266353" progId="">
                  <p:embed/>
                  <p:pic>
                    <p:nvPicPr>
                      <p:cNvPr id="0" name="Picture 1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9838" y="3168650"/>
                        <a:ext cx="268287"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Ορθογώνιο 45"/>
          <p:cNvSpPr/>
          <p:nvPr/>
        </p:nvSpPr>
        <p:spPr>
          <a:xfrm>
            <a:off x="1374775" y="3611563"/>
            <a:ext cx="9159875" cy="646112"/>
          </a:xfrm>
          <a:prstGeom prst="rect">
            <a:avLst/>
          </a:prstGeom>
        </p:spPr>
        <p:txBody>
          <a:bodyPr>
            <a:spAutoFit/>
          </a:bodyPr>
          <a:lstStyle/>
          <a:p>
            <a:pPr fontAlgn="auto">
              <a:spcBef>
                <a:spcPts val="0"/>
              </a:spcBef>
              <a:spcAft>
                <a:spcPts val="0"/>
              </a:spcAft>
              <a:defRPr/>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Για το 1 χρησιμοποιούσαν το σύμβολο Ι. </a:t>
            </a:r>
            <a:endParaRPr lang="el-GR"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fontAlgn="auto">
              <a:spcBef>
                <a:spcPts val="0"/>
              </a:spcBef>
              <a:spcAft>
                <a:spcPts val="0"/>
              </a:spcAft>
              <a:defRPr/>
            </a:pPr>
            <a:r>
              <a:rPr lang="el-GR"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Για </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παράδειγμα τον αριθμό </a:t>
            </a:r>
            <a:r>
              <a:rPr lang="el-GR"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2018</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l-GR"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θα τον παρίσταναν ως </a:t>
            </a:r>
            <a:r>
              <a:rPr lang="el-GR"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ΧΧΔΠΙΙΙ</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ή τον </a:t>
            </a:r>
            <a:r>
              <a:rPr lang="el-GR"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1821</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ως  </a:t>
            </a:r>
          </a:p>
        </p:txBody>
      </p:sp>
      <p:pic>
        <p:nvPicPr>
          <p:cNvPr id="48" name="Εικόνα 47"/>
          <p:cNvPicPr>
            <a:picLocks noChangeAspect="1"/>
          </p:cNvPicPr>
          <p:nvPr/>
        </p:nvPicPr>
        <p:blipFill>
          <a:blip r:embed="rId7">
            <a:duotone>
              <a:schemeClr val="bg2">
                <a:shade val="45000"/>
                <a:satMod val="135000"/>
              </a:schemeClr>
              <a:prstClr val="white"/>
            </a:duotone>
          </a:blip>
          <a:stretch>
            <a:fillRect/>
          </a:stretch>
        </p:blipFill>
        <p:spPr>
          <a:xfrm>
            <a:off x="9024356" y="3948687"/>
            <a:ext cx="1188690" cy="365751"/>
          </a:xfrm>
          <a:prstGeom prst="rect">
            <a:avLst/>
          </a:prstGeom>
        </p:spPr>
      </p:pic>
      <p:sp>
        <p:nvSpPr>
          <p:cNvPr id="3186" name="Ορθογώνιο 48"/>
          <p:cNvSpPr>
            <a:spLocks noChangeArrowheads="1"/>
          </p:cNvSpPr>
          <p:nvPr/>
        </p:nvSpPr>
        <p:spPr bwMode="auto">
          <a:xfrm>
            <a:off x="1374775" y="4286250"/>
            <a:ext cx="8880475" cy="646113"/>
          </a:xfrm>
          <a:prstGeom prst="rect">
            <a:avLst/>
          </a:prstGeom>
          <a:noFill/>
          <a:ln w="9525">
            <a:noFill/>
            <a:miter lim="800000"/>
            <a:headEnd/>
            <a:tailEnd/>
          </a:ln>
        </p:spPr>
        <p:txBody>
          <a:bodyPr>
            <a:spAutoFit/>
          </a:bodyPr>
          <a:lstStyle/>
          <a:p>
            <a:r>
              <a:rPr lang="el-GR">
                <a:solidFill>
                  <a:schemeClr val="bg1"/>
                </a:solidFill>
                <a:latin typeface="Times New Roman" pitchFamily="18" charset="0"/>
                <a:ea typeface="Calibri" pitchFamily="34" charset="0"/>
                <a:cs typeface="Times New Roman" pitchFamily="18" charset="0"/>
              </a:rPr>
              <a:t>Κατά τον άλλον η παράσταση των αριθμών γινόταν με τα γράμματα του τότε αλφαβήτου και με τη χρησιμοποίηση της θέσης του καθενός τους στο αλφάβητο ως εξής:</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nvGraphicFramePr>
        <p:xfrm>
          <a:off x="2032000" y="719138"/>
          <a:ext cx="2607235" cy="3977640"/>
        </p:xfrm>
        <a:graphic>
          <a:graphicData uri="http://schemas.openxmlformats.org/drawingml/2006/table">
            <a:tbl>
              <a:tblPr firstRow="1" bandRow="1">
                <a:tableStyleId>{5C22544A-7EE6-4342-B048-85BDC9FD1C3A}</a:tableStyleId>
              </a:tblPr>
              <a:tblGrid>
                <a:gridCol w="1195294"/>
                <a:gridCol w="1411941"/>
              </a:tblGrid>
              <a:tr h="370840">
                <a:tc>
                  <a:txBody>
                    <a:bodyPr/>
                    <a:lstStyle/>
                    <a:p>
                      <a:pPr algn="ctr"/>
                      <a:r>
                        <a:rPr lang="el-GR" b="0" dirty="0" smtClean="0">
                          <a:solidFill>
                            <a:srgbClr val="0070C0"/>
                          </a:solidFill>
                          <a:latin typeface="Times New Roman" panose="02020603050405020304" pitchFamily="18" charset="0"/>
                          <a:cs typeface="Times New Roman" panose="02020603050405020304" pitchFamily="18" charset="0"/>
                        </a:rPr>
                        <a:t>Ελληνική Γραφή</a:t>
                      </a:r>
                      <a:endParaRPr lang="el-GR" b="0" dirty="0">
                        <a:solidFill>
                          <a:srgbClr val="0070C0"/>
                        </a:solidFill>
                        <a:latin typeface="Times New Roman" panose="02020603050405020304" pitchFamily="18" charset="0"/>
                        <a:cs typeface="Times New Roman" panose="02020603050405020304" pitchFamily="18" charset="0"/>
                      </a:endParaRPr>
                    </a:p>
                  </a:txBody>
                  <a:tcPr>
                    <a:noFill/>
                  </a:tcPr>
                </a:tc>
                <a:tc>
                  <a:txBody>
                    <a:bodyPr/>
                    <a:lstStyle/>
                    <a:p>
                      <a:pPr algn="ctr"/>
                      <a:r>
                        <a:rPr lang="el-GR" b="0" dirty="0" smtClean="0">
                          <a:solidFill>
                            <a:srgbClr val="0070C0"/>
                          </a:solidFill>
                          <a:latin typeface="Times New Roman" panose="02020603050405020304" pitchFamily="18" charset="0"/>
                          <a:cs typeface="Times New Roman" panose="02020603050405020304" pitchFamily="18" charset="0"/>
                        </a:rPr>
                        <a:t>Σύγχρονη Γραφή</a:t>
                      </a:r>
                    </a:p>
                  </a:txBody>
                  <a:tcPr>
                    <a:noFill/>
                  </a:tcPr>
                </a:tc>
              </a:tr>
              <a:tr h="370840">
                <a:tc>
                  <a:txBody>
                    <a:bodyPr/>
                    <a:lstStyle/>
                    <a:p>
                      <a:pPr algn="ctr"/>
                      <a:r>
                        <a:rPr lang="el-GR" dirty="0" smtClean="0">
                          <a:latin typeface="Times New Roman" panose="02020603050405020304" pitchFamily="18" charset="0"/>
                          <a:cs typeface="Times New Roman" panose="02020603050405020304" pitchFamily="18" charset="0"/>
                        </a:rPr>
                        <a:t>α΄</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1</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β΄</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2</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γ΄</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3</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δ΄</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4</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ε΄</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5</a:t>
                      </a:r>
                    </a:p>
                  </a:txBody>
                  <a:tcPr/>
                </a:tc>
              </a:tr>
              <a:tr h="370840">
                <a:tc>
                  <a:txBody>
                    <a:bodyPr/>
                    <a:lstStyle/>
                    <a:p>
                      <a:pPr algn="ctr"/>
                      <a:r>
                        <a:rPr lang="el-GR" sz="1800" kern="1200" dirty="0" smtClean="0">
                          <a:solidFill>
                            <a:schemeClr val="dk1"/>
                          </a:solidFill>
                          <a:effectLst/>
                          <a:latin typeface="Times New Roman" panose="02020603050405020304" pitchFamily="18" charset="0"/>
                          <a:ea typeface="+mn-ea"/>
                          <a:cs typeface="Times New Roman" panose="02020603050405020304" pitchFamily="18" charset="0"/>
                        </a:rPr>
                        <a:t>ϛ΄ </a:t>
                      </a:r>
                      <a:r>
                        <a:rPr lang="el-GR" sz="1400" kern="1200" dirty="0" smtClean="0">
                          <a:solidFill>
                            <a:schemeClr val="dk1"/>
                          </a:solidFill>
                          <a:effectLst/>
                          <a:latin typeface="Times New Roman" panose="02020603050405020304" pitchFamily="18" charset="0"/>
                          <a:ea typeface="+mn-ea"/>
                          <a:cs typeface="Times New Roman" panose="02020603050405020304" pitchFamily="18" charset="0"/>
                        </a:rPr>
                        <a:t>(στίγμα)</a:t>
                      </a:r>
                      <a:endParaRPr lang="el-GR" sz="1400"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6</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ζ΄</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7</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η΄</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8</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θ΄</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9</a:t>
                      </a:r>
                    </a:p>
                  </a:txBody>
                  <a:tcPr/>
                </a:tc>
              </a:tr>
            </a:tbl>
          </a:graphicData>
        </a:graphic>
      </p:graphicFrame>
      <p:graphicFrame>
        <p:nvGraphicFramePr>
          <p:cNvPr id="3" name="Πίνακας 2"/>
          <p:cNvGraphicFramePr>
            <a:graphicFrameLocks noGrp="1"/>
          </p:cNvGraphicFramePr>
          <p:nvPr>
            <p:extLst>
              <p:ext uri="{D42A27DB-BD31-4B8C-83A1-F6EECF244321}">
                <p14:modId xmlns:p14="http://schemas.microsoft.com/office/powerpoint/2010/main" val="3970987245"/>
              </p:ext>
            </p:extLst>
          </p:nvPr>
        </p:nvGraphicFramePr>
        <p:xfrm>
          <a:off x="5000625" y="719138"/>
          <a:ext cx="2607235" cy="3977640"/>
        </p:xfrm>
        <a:graphic>
          <a:graphicData uri="http://schemas.openxmlformats.org/drawingml/2006/table">
            <a:tbl>
              <a:tblPr firstRow="1" bandRow="1">
                <a:tableStyleId>{5C22544A-7EE6-4342-B048-85BDC9FD1C3A}</a:tableStyleId>
              </a:tblPr>
              <a:tblGrid>
                <a:gridCol w="1195294"/>
                <a:gridCol w="1411941"/>
              </a:tblGrid>
              <a:tr h="370840">
                <a:tc>
                  <a:txBody>
                    <a:bodyPr/>
                    <a:lstStyle/>
                    <a:p>
                      <a:pPr algn="ctr"/>
                      <a:r>
                        <a:rPr lang="el-GR" b="0" dirty="0" smtClean="0">
                          <a:solidFill>
                            <a:srgbClr val="0070C0"/>
                          </a:solidFill>
                          <a:latin typeface="Times New Roman" panose="02020603050405020304" pitchFamily="18" charset="0"/>
                          <a:cs typeface="Times New Roman" panose="02020603050405020304" pitchFamily="18" charset="0"/>
                        </a:rPr>
                        <a:t>Ελληνική Γραφή</a:t>
                      </a:r>
                      <a:endParaRPr lang="el-GR" b="0" dirty="0">
                        <a:solidFill>
                          <a:srgbClr val="0070C0"/>
                        </a:solidFill>
                        <a:latin typeface="Times New Roman" panose="02020603050405020304" pitchFamily="18" charset="0"/>
                        <a:cs typeface="Times New Roman" panose="02020603050405020304" pitchFamily="18" charset="0"/>
                      </a:endParaRPr>
                    </a:p>
                  </a:txBody>
                  <a:tcPr>
                    <a:noFill/>
                  </a:tcPr>
                </a:tc>
                <a:tc>
                  <a:txBody>
                    <a:bodyPr/>
                    <a:lstStyle/>
                    <a:p>
                      <a:pPr algn="ctr"/>
                      <a:r>
                        <a:rPr lang="el-GR" b="0" dirty="0" smtClean="0">
                          <a:solidFill>
                            <a:srgbClr val="0070C0"/>
                          </a:solidFill>
                          <a:latin typeface="Times New Roman" panose="02020603050405020304" pitchFamily="18" charset="0"/>
                          <a:cs typeface="Times New Roman" panose="02020603050405020304" pitchFamily="18" charset="0"/>
                        </a:rPr>
                        <a:t>Σύγχρονη Γραφή</a:t>
                      </a:r>
                    </a:p>
                  </a:txBody>
                  <a:tcPr>
                    <a:noFill/>
                  </a:tcPr>
                </a:tc>
              </a:tr>
              <a:tr h="370840">
                <a:tc>
                  <a:txBody>
                    <a:bodyPr/>
                    <a:lstStyle/>
                    <a:p>
                      <a:pPr algn="ctr"/>
                      <a:r>
                        <a:rPr lang="el-GR" dirty="0" smtClean="0">
                          <a:latin typeface="Times New Roman" panose="02020603050405020304" pitchFamily="18" charset="0"/>
                          <a:cs typeface="Times New Roman" panose="02020603050405020304" pitchFamily="18" charset="0"/>
                        </a:rPr>
                        <a:t>ι΄</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10</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κ΄</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20</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λ΄</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30</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μ΄</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40</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ν΄</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50</a:t>
                      </a:r>
                    </a:p>
                  </a:txBody>
                  <a:tcPr/>
                </a:tc>
              </a:tr>
              <a:tr h="370840">
                <a:tc>
                  <a:txBody>
                    <a:bodyPr/>
                    <a:lstStyle/>
                    <a:p>
                      <a:pPr algn="ctr"/>
                      <a:r>
                        <a:rPr lang="el-GR" sz="1800" kern="1200" dirty="0" smtClean="0">
                          <a:solidFill>
                            <a:schemeClr val="dk1"/>
                          </a:solidFill>
                          <a:effectLst/>
                          <a:latin typeface="Times New Roman" panose="02020603050405020304" pitchFamily="18" charset="0"/>
                          <a:ea typeface="+mn-ea"/>
                          <a:cs typeface="Times New Roman" panose="02020603050405020304" pitchFamily="18" charset="0"/>
                        </a:rPr>
                        <a:t>ξ΄</a:t>
                      </a:r>
                      <a:endParaRPr lang="el-GR" sz="1400"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60</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ο΄</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70</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π΄</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80</a:t>
                      </a:r>
                    </a:p>
                  </a:txBody>
                  <a:tcPr/>
                </a:tc>
              </a:tr>
              <a:tr h="370840">
                <a:tc>
                  <a:txBody>
                    <a:bodyPr/>
                    <a:lstStyle/>
                    <a:p>
                      <a:pPr algn="ctr"/>
                      <a:r>
                        <a:rPr lang="el-GR" sz="1800" kern="1200" dirty="0" smtClean="0">
                          <a:solidFill>
                            <a:schemeClr val="dk1"/>
                          </a:solidFill>
                          <a:effectLst/>
                          <a:latin typeface="Times New Roman" panose="02020603050405020304" pitchFamily="18" charset="0"/>
                          <a:ea typeface="+mn-ea"/>
                          <a:cs typeface="Times New Roman" panose="02020603050405020304" pitchFamily="18" charset="0"/>
                        </a:rPr>
                        <a:t>ϟ΄ </a:t>
                      </a:r>
                      <a:r>
                        <a:rPr lang="el-GR" sz="1400" kern="1200" dirty="0" smtClean="0">
                          <a:solidFill>
                            <a:schemeClr val="dk1"/>
                          </a:solidFill>
                          <a:effectLst/>
                          <a:latin typeface="Times New Roman" panose="02020603050405020304" pitchFamily="18" charset="0"/>
                          <a:ea typeface="+mn-ea"/>
                          <a:cs typeface="Times New Roman" panose="02020603050405020304" pitchFamily="18" charset="0"/>
                        </a:rPr>
                        <a:t>(κόππα)</a:t>
                      </a:r>
                      <a:endParaRPr lang="el-GR" sz="1400"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90</a:t>
                      </a:r>
                    </a:p>
                  </a:txBody>
                  <a:tcPr/>
                </a:tc>
              </a:tr>
            </a:tbl>
          </a:graphicData>
        </a:graphic>
      </p:graphicFrame>
      <p:graphicFrame>
        <p:nvGraphicFramePr>
          <p:cNvPr id="4" name="Πίνακας 3"/>
          <p:cNvGraphicFramePr>
            <a:graphicFrameLocks noGrp="1"/>
          </p:cNvGraphicFramePr>
          <p:nvPr>
            <p:extLst>
              <p:ext uri="{D42A27DB-BD31-4B8C-83A1-F6EECF244321}">
                <p14:modId xmlns:p14="http://schemas.microsoft.com/office/powerpoint/2010/main" val="1807041555"/>
              </p:ext>
            </p:extLst>
          </p:nvPr>
        </p:nvGraphicFramePr>
        <p:xfrm>
          <a:off x="7967663" y="719138"/>
          <a:ext cx="2607235" cy="3977640"/>
        </p:xfrm>
        <a:graphic>
          <a:graphicData uri="http://schemas.openxmlformats.org/drawingml/2006/table">
            <a:tbl>
              <a:tblPr firstRow="1" bandRow="1">
                <a:tableStyleId>{5C22544A-7EE6-4342-B048-85BDC9FD1C3A}</a:tableStyleId>
              </a:tblPr>
              <a:tblGrid>
                <a:gridCol w="1195294"/>
                <a:gridCol w="1411941"/>
              </a:tblGrid>
              <a:tr h="370840">
                <a:tc>
                  <a:txBody>
                    <a:bodyPr/>
                    <a:lstStyle/>
                    <a:p>
                      <a:pPr algn="ctr"/>
                      <a:r>
                        <a:rPr lang="el-GR" b="0" dirty="0" smtClean="0">
                          <a:solidFill>
                            <a:srgbClr val="0070C0"/>
                          </a:solidFill>
                          <a:latin typeface="Times New Roman" panose="02020603050405020304" pitchFamily="18" charset="0"/>
                          <a:cs typeface="Times New Roman" panose="02020603050405020304" pitchFamily="18" charset="0"/>
                        </a:rPr>
                        <a:t>Ελληνική Γραφή</a:t>
                      </a:r>
                      <a:endParaRPr lang="el-GR" b="0" dirty="0">
                        <a:solidFill>
                          <a:srgbClr val="0070C0"/>
                        </a:solidFill>
                        <a:latin typeface="Times New Roman" panose="02020603050405020304" pitchFamily="18" charset="0"/>
                        <a:cs typeface="Times New Roman" panose="02020603050405020304" pitchFamily="18" charset="0"/>
                      </a:endParaRPr>
                    </a:p>
                  </a:txBody>
                  <a:tcPr>
                    <a:noFill/>
                  </a:tcPr>
                </a:tc>
                <a:tc>
                  <a:txBody>
                    <a:bodyPr/>
                    <a:lstStyle/>
                    <a:p>
                      <a:pPr algn="ctr"/>
                      <a:r>
                        <a:rPr lang="el-GR" b="0" dirty="0" smtClean="0">
                          <a:solidFill>
                            <a:srgbClr val="0070C0"/>
                          </a:solidFill>
                          <a:latin typeface="Times New Roman" panose="02020603050405020304" pitchFamily="18" charset="0"/>
                          <a:cs typeface="Times New Roman" panose="02020603050405020304" pitchFamily="18" charset="0"/>
                        </a:rPr>
                        <a:t>Σύγχρονη Γραφή</a:t>
                      </a:r>
                    </a:p>
                  </a:txBody>
                  <a:tcPr>
                    <a:noFill/>
                  </a:tcPr>
                </a:tc>
              </a:tr>
              <a:tr h="370840">
                <a:tc>
                  <a:txBody>
                    <a:bodyPr/>
                    <a:lstStyle/>
                    <a:p>
                      <a:pPr algn="ctr"/>
                      <a:r>
                        <a:rPr lang="el-GR" dirty="0" smtClean="0">
                          <a:latin typeface="Times New Roman" panose="02020603050405020304" pitchFamily="18" charset="0"/>
                          <a:cs typeface="Times New Roman" panose="02020603050405020304" pitchFamily="18" charset="0"/>
                        </a:rPr>
                        <a:t>ρ΄</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100</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σ΄</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200</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τ΄</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300</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υ΄</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400</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φ΄</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500</a:t>
                      </a:r>
                    </a:p>
                  </a:txBody>
                  <a:tcPr/>
                </a:tc>
              </a:tr>
              <a:tr h="370840">
                <a:tc>
                  <a:txBody>
                    <a:bodyPr/>
                    <a:lstStyle/>
                    <a:p>
                      <a:pPr algn="ctr"/>
                      <a:r>
                        <a:rPr lang="el-GR" sz="1800" kern="1200" dirty="0" smtClean="0">
                          <a:solidFill>
                            <a:schemeClr val="dk1"/>
                          </a:solidFill>
                          <a:effectLst/>
                          <a:latin typeface="Times New Roman" panose="02020603050405020304" pitchFamily="18" charset="0"/>
                          <a:ea typeface="+mn-ea"/>
                          <a:cs typeface="Times New Roman" panose="02020603050405020304" pitchFamily="18" charset="0"/>
                        </a:rPr>
                        <a:t>χ΄</a:t>
                      </a:r>
                      <a:endParaRPr lang="el-GR" sz="1400"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600</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ψ΄</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700</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ω΄</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800</a:t>
                      </a:r>
                    </a:p>
                  </a:txBody>
                  <a:tcPr/>
                </a:tc>
              </a:tr>
              <a:tr h="370840">
                <a:tc>
                  <a:txBody>
                    <a:bodyPr/>
                    <a:lstStyle/>
                    <a:p>
                      <a:pPr algn="ctr"/>
                      <a:r>
                        <a:rPr lang="el-GR" sz="1800" kern="1200" dirty="0" smtClean="0">
                          <a:solidFill>
                            <a:schemeClr val="dk1"/>
                          </a:solidFill>
                          <a:effectLst/>
                          <a:latin typeface="Times New Roman" panose="02020603050405020304" pitchFamily="18" charset="0"/>
                          <a:ea typeface="+mn-ea"/>
                          <a:cs typeface="Times New Roman" panose="02020603050405020304" pitchFamily="18" charset="0"/>
                        </a:rPr>
                        <a:t>ϡ΄ </a:t>
                      </a:r>
                      <a:r>
                        <a:rPr lang="el-GR" sz="140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el-GR" sz="1400" kern="1200" dirty="0" err="1" smtClean="0">
                          <a:solidFill>
                            <a:schemeClr val="dk1"/>
                          </a:solidFill>
                          <a:effectLst/>
                          <a:latin typeface="Times New Roman" panose="02020603050405020304" pitchFamily="18" charset="0"/>
                          <a:ea typeface="+mn-ea"/>
                          <a:cs typeface="Times New Roman" panose="02020603050405020304" pitchFamily="18" charset="0"/>
                        </a:rPr>
                        <a:t>σαμπί</a:t>
                      </a:r>
                      <a:r>
                        <a:rPr lang="el-GR" sz="1400"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el-GR" sz="1400"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900</a:t>
                      </a:r>
                    </a:p>
                  </a:txBody>
                  <a:tcPr/>
                </a:tc>
              </a:tr>
            </a:tbl>
          </a:graphicData>
        </a:graphic>
      </p:graphicFrame>
      <p:sp>
        <p:nvSpPr>
          <p:cNvPr id="25706" name="Ορθογώνιο 4"/>
          <p:cNvSpPr>
            <a:spLocks noChangeArrowheads="1"/>
          </p:cNvSpPr>
          <p:nvPr/>
        </p:nvSpPr>
        <p:spPr bwMode="auto">
          <a:xfrm>
            <a:off x="2032000" y="4984750"/>
            <a:ext cx="8543925" cy="708025"/>
          </a:xfrm>
          <a:prstGeom prst="rect">
            <a:avLst/>
          </a:prstGeom>
          <a:noFill/>
          <a:ln w="9525">
            <a:noFill/>
            <a:miter lim="800000"/>
            <a:headEnd/>
            <a:tailEnd/>
          </a:ln>
        </p:spPr>
        <p:txBody>
          <a:bodyPr>
            <a:spAutoFit/>
          </a:bodyPr>
          <a:lstStyle/>
          <a:p>
            <a:r>
              <a:rPr lang="el-GR" sz="2000">
                <a:solidFill>
                  <a:schemeClr val="bg1"/>
                </a:solidFill>
                <a:latin typeface="Times New Roman" pitchFamily="18" charset="0"/>
                <a:ea typeface="Calibri" pitchFamily="34" charset="0"/>
                <a:cs typeface="Times New Roman" pitchFamily="18" charset="0"/>
              </a:rPr>
              <a:t>Κατά την γραφή αυτή είναι:</a:t>
            </a:r>
          </a:p>
          <a:p>
            <a:r>
              <a:rPr lang="el-GR" sz="2000">
                <a:solidFill>
                  <a:schemeClr val="bg1"/>
                </a:solidFill>
                <a:latin typeface="Times New Roman" pitchFamily="18" charset="0"/>
                <a:ea typeface="Calibri" pitchFamily="34" charset="0"/>
                <a:cs typeface="Times New Roman" pitchFamily="18" charset="0"/>
              </a:rPr>
              <a:t>ια΄= 10+1 (=11),  ιβ΄= 10+2 (=12),  κγ΄= 20+3 (=23),  ρα΄= 100+1 (=101).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Ορθογώνιο 1"/>
          <p:cNvSpPr>
            <a:spLocks noRot="1" noChangeAspect="1" noMove="1" noResize="1" noEditPoints="1" noAdjustHandles="1" noChangeArrowheads="1" noChangeShapeType="1" noTextEdit="1"/>
          </p:cNvSpPr>
          <p:nvPr/>
        </p:nvSpPr>
        <p:spPr>
          <a:xfrm>
            <a:off x="899886" y="484712"/>
            <a:ext cx="10348686" cy="2984629"/>
          </a:xfrm>
          <a:prstGeom prst="rect">
            <a:avLst/>
          </a:prstGeom>
          <a:blipFill rotWithShape="0">
            <a:blip r:embed="rId3"/>
            <a:srcRect/>
            <a:stretch>
              <a:fillRect l="-530" t="-1228" b="-22696"/>
            </a:stretch>
          </a:blipFill>
        </p:spPr>
        <p:txBody>
          <a:bodyPr/>
          <a:lstStyle/>
          <a:p>
            <a:pPr fontAlgn="auto">
              <a:spcBef>
                <a:spcPts val="0"/>
              </a:spcBef>
              <a:spcAft>
                <a:spcPts val="0"/>
              </a:spcAft>
              <a:defRPr/>
            </a:pPr>
            <a:r>
              <a:rPr lang="el-GR" b="1">
                <a:ln w="22225">
                  <a:solidFill>
                    <a:schemeClr val="accent2"/>
                  </a:solidFill>
                  <a:prstDash val="solid"/>
                </a:ln>
                <a:solidFill>
                  <a:schemeClr val="accent2">
                    <a:lumMod val="40000"/>
                    <a:lumOff val="60000"/>
                  </a:schemeClr>
                </a:solidFill>
                <a:latin typeface="+mn-lt"/>
                <a:cs typeface="+mn-cs"/>
              </a:rPr>
              <a:t> </a:t>
            </a:r>
          </a:p>
        </p:txBody>
      </p:sp>
      <p:sp>
        <p:nvSpPr>
          <p:cNvPr id="8" name="Ορθογώνιο 7"/>
          <p:cNvSpPr>
            <a:spLocks noRot="1" noChangeAspect="1" noMove="1" noResize="1" noEditPoints="1" noAdjustHandles="1" noChangeArrowheads="1" noChangeShapeType="1" noTextEdit="1"/>
          </p:cNvSpPr>
          <p:nvPr/>
        </p:nvSpPr>
        <p:spPr>
          <a:xfrm>
            <a:off x="899884" y="4079607"/>
            <a:ext cx="10377715" cy="1890133"/>
          </a:xfrm>
          <a:prstGeom prst="rect">
            <a:avLst/>
          </a:prstGeom>
          <a:blipFill rotWithShape="0">
            <a:blip r:embed="rId4"/>
            <a:stretch>
              <a:fillRect l="-529" t="-1613" b="-968"/>
            </a:stretch>
          </a:blipFill>
        </p:spPr>
        <p:txBody>
          <a:bodyPr/>
          <a:lstStyle/>
          <a:p>
            <a:pPr fontAlgn="auto">
              <a:spcBef>
                <a:spcPts val="0"/>
              </a:spcBef>
              <a:spcAft>
                <a:spcPts val="0"/>
              </a:spcAft>
              <a:defRPr/>
            </a:pPr>
            <a:r>
              <a:rPr lang="el-GR">
                <a:noFill/>
                <a:latin typeface="+mn-lt"/>
                <a:cs typeface="+mn-cs"/>
              </a:rPr>
              <a:t> </a:t>
            </a:r>
          </a:p>
        </p:txBody>
      </p:sp>
      <p:graphicFrame>
        <p:nvGraphicFramePr>
          <p:cNvPr id="4158" name="Object 62"/>
          <p:cNvGraphicFramePr>
            <a:graphicFrameLocks noChangeAspect="1"/>
          </p:cNvGraphicFramePr>
          <p:nvPr/>
        </p:nvGraphicFramePr>
        <p:xfrm>
          <a:off x="5870575" y="5514975"/>
          <a:ext cx="749300" cy="388938"/>
        </p:xfrm>
        <a:graphic>
          <a:graphicData uri="http://schemas.openxmlformats.org/presentationml/2006/ole">
            <mc:AlternateContent xmlns:mc="http://schemas.openxmlformats.org/markup-compatibility/2006">
              <mc:Choice xmlns:v="urn:schemas-microsoft-com:vml" Requires="v">
                <p:oleObj spid="_x0000_s4178" name="Equation" r:id="rId5" imgW="457200" imgH="241200" progId="">
                  <p:embed/>
                </p:oleObj>
              </mc:Choice>
              <mc:Fallback>
                <p:oleObj name="Equation" r:id="rId5" imgW="457200" imgH="241200" progId="">
                  <p:embed/>
                  <p:pic>
                    <p:nvPicPr>
                      <p:cNvPr id="0" name="Picture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0575" y="5514975"/>
                        <a:ext cx="749300" cy="388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59" name="Object 63"/>
          <p:cNvGraphicFramePr>
            <a:graphicFrameLocks noChangeAspect="1"/>
          </p:cNvGraphicFramePr>
          <p:nvPr/>
        </p:nvGraphicFramePr>
        <p:xfrm>
          <a:off x="8345488" y="5507038"/>
          <a:ext cx="457200" cy="390525"/>
        </p:xfrm>
        <a:graphic>
          <a:graphicData uri="http://schemas.openxmlformats.org/presentationml/2006/ole">
            <mc:AlternateContent xmlns:mc="http://schemas.openxmlformats.org/markup-compatibility/2006">
              <mc:Choice xmlns:v="urn:schemas-microsoft-com:vml" Requires="v">
                <p:oleObj spid="_x0000_s4179" name="Equation" r:id="rId7" imgW="279360" imgH="241200" progId="">
                  <p:embed/>
                </p:oleObj>
              </mc:Choice>
              <mc:Fallback>
                <p:oleObj name="Equation" r:id="rId7" imgW="279360" imgH="241200" progId="">
                  <p:embed/>
                  <p:pic>
                    <p:nvPicPr>
                      <p:cNvPr id="0" name="Picture 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45488" y="5507038"/>
                        <a:ext cx="45720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3" name="TextBox 2"/>
              <p:cNvSpPr txBox="1"/>
              <p:nvPr/>
            </p:nvSpPr>
            <p:spPr>
              <a:xfrm>
                <a:off x="899884" y="3439094"/>
                <a:ext cx="9978788" cy="670761"/>
              </a:xfrm>
              <a:prstGeom prst="rect">
                <a:avLst/>
              </a:prstGeom>
              <a:noFill/>
            </p:spPr>
            <p:txBody>
              <a:bodyPr wrap="square" rtlCol="0">
                <a:spAutoFit/>
              </a:bodyPr>
              <a:lstStyle/>
              <a:p>
                <a:pPr algn="just"/>
                <a:r>
                  <a:rPr lang="el-GR" dirty="0" smtClean="0">
                    <a:solidFill>
                      <a:schemeClr val="bg1"/>
                    </a:solidFill>
                    <a:latin typeface="Times New Roman" panose="02020603050405020304" pitchFamily="18" charset="0"/>
                    <a:cs typeface="Times New Roman" panose="02020603050405020304" pitchFamily="18" charset="0"/>
                  </a:rPr>
                  <a:t>Συχνά αντί για τόνους έβαζαν μία παύλα πάνω από τα γράμματα, πχ: </a:t>
                </a:r>
                <a14:m>
                  <m:oMath xmlns:m="http://schemas.openxmlformats.org/officeDocument/2006/math">
                    <m:acc>
                      <m:accPr>
                        <m:chr m:val="̅"/>
                        <m:ctrlPr>
                          <a:rPr lang="el-GR" i="1" smtClean="0">
                            <a:solidFill>
                              <a:schemeClr val="bg1"/>
                            </a:solidFill>
                            <a:latin typeface="Cambria Math" panose="02040503050406030204" pitchFamily="18" charset="0"/>
                            <a:cs typeface="Times New Roman" panose="02020603050405020304" pitchFamily="18" charset="0"/>
                          </a:rPr>
                        </m:ctrlPr>
                      </m:accPr>
                      <m:e>
                        <m:r>
                          <a:rPr lang="el-GR" b="0" i="0" smtClean="0">
                            <a:solidFill>
                              <a:schemeClr val="bg1"/>
                            </a:solidFill>
                            <a:latin typeface="Cambria Math" panose="02040503050406030204" pitchFamily="18" charset="0"/>
                            <a:cs typeface="Times New Roman" panose="02020603050405020304" pitchFamily="18" charset="0"/>
                          </a:rPr>
                          <m:t> </m:t>
                        </m:r>
                        <m:r>
                          <m:rPr>
                            <m:sty m:val="p"/>
                          </m:rPr>
                          <a:rPr lang="el-GR" b="0" i="0" smtClean="0">
                            <a:solidFill>
                              <a:schemeClr val="bg1"/>
                            </a:solidFill>
                            <a:latin typeface="Cambria Math" panose="02040503050406030204" pitchFamily="18" charset="0"/>
                            <a:cs typeface="Times New Roman" panose="02020603050405020304" pitchFamily="18" charset="0"/>
                          </a:rPr>
                          <m:t>α</m:t>
                        </m:r>
                      </m:e>
                    </m:acc>
                    <m:r>
                      <a:rPr lang="el-GR" b="0" i="0" smtClean="0">
                        <a:solidFill>
                          <a:schemeClr val="bg1"/>
                        </a:solidFill>
                        <a:latin typeface="Cambria Math" panose="02040503050406030204" pitchFamily="18" charset="0"/>
                        <a:cs typeface="Times New Roman" panose="02020603050405020304" pitchFamily="18" charset="0"/>
                      </a:rPr>
                      <m:t>=1,  </m:t>
                    </m:r>
                    <m:acc>
                      <m:accPr>
                        <m:chr m:val="̅"/>
                        <m:ctrlPr>
                          <a:rPr lang="el-GR" b="0" i="1" smtClean="0">
                            <a:solidFill>
                              <a:schemeClr val="bg1"/>
                            </a:solidFill>
                            <a:latin typeface="Cambria Math" panose="02040503050406030204" pitchFamily="18" charset="0"/>
                            <a:cs typeface="Times New Roman" panose="02020603050405020304" pitchFamily="18" charset="0"/>
                          </a:rPr>
                        </m:ctrlPr>
                      </m:accPr>
                      <m:e>
                        <m:r>
                          <m:rPr>
                            <m:sty m:val="p"/>
                          </m:rPr>
                          <a:rPr lang="el-GR" b="0" i="0" smtClean="0">
                            <a:solidFill>
                              <a:schemeClr val="bg1"/>
                            </a:solidFill>
                            <a:latin typeface="Cambria Math" panose="02040503050406030204" pitchFamily="18" charset="0"/>
                            <a:cs typeface="Times New Roman" panose="02020603050405020304" pitchFamily="18" charset="0"/>
                          </a:rPr>
                          <m:t>κδ</m:t>
                        </m:r>
                      </m:e>
                    </m:acc>
                    <m:r>
                      <a:rPr lang="el-GR" b="0" i="0" smtClean="0">
                        <a:solidFill>
                          <a:schemeClr val="bg1"/>
                        </a:solidFill>
                        <a:latin typeface="Cambria Math" panose="02040503050406030204" pitchFamily="18" charset="0"/>
                        <a:cs typeface="Times New Roman" panose="02020603050405020304" pitchFamily="18" charset="0"/>
                      </a:rPr>
                      <m:t>=24,  </m:t>
                    </m:r>
                    <m:acc>
                      <m:accPr>
                        <m:chr m:val="̅"/>
                        <m:ctrlPr>
                          <a:rPr lang="el-GR" b="0" i="1" smtClean="0">
                            <a:solidFill>
                              <a:schemeClr val="bg1"/>
                            </a:solidFill>
                            <a:latin typeface="Cambria Math" panose="02040503050406030204" pitchFamily="18" charset="0"/>
                            <a:cs typeface="Times New Roman" panose="02020603050405020304" pitchFamily="18" charset="0"/>
                          </a:rPr>
                        </m:ctrlPr>
                      </m:accPr>
                      <m:e>
                        <m:r>
                          <m:rPr>
                            <m:sty m:val="p"/>
                          </m:rPr>
                          <a:rPr lang="el-GR" b="0" i="0" smtClean="0">
                            <a:solidFill>
                              <a:schemeClr val="bg1"/>
                            </a:solidFill>
                            <a:latin typeface="Cambria Math" panose="02040503050406030204" pitchFamily="18" charset="0"/>
                            <a:cs typeface="Times New Roman" panose="02020603050405020304" pitchFamily="18" charset="0"/>
                          </a:rPr>
                          <m:t>αυνγ</m:t>
                        </m:r>
                      </m:e>
                    </m:acc>
                    <m:r>
                      <a:rPr lang="el-GR" b="0" i="0" smtClean="0">
                        <a:solidFill>
                          <a:schemeClr val="bg1"/>
                        </a:solidFill>
                        <a:latin typeface="Cambria Math" panose="02040503050406030204" pitchFamily="18" charset="0"/>
                        <a:cs typeface="Times New Roman" panose="02020603050405020304" pitchFamily="18" charset="0"/>
                      </a:rPr>
                      <m:t>=1453</m:t>
                    </m:r>
                  </m:oMath>
                </a14:m>
                <a:r>
                  <a:rPr lang="el-GR" dirty="0" smtClean="0">
                    <a:solidFill>
                      <a:schemeClr val="bg1"/>
                    </a:solidFill>
                    <a:latin typeface="Times New Roman" panose="02020603050405020304" pitchFamily="18" charset="0"/>
                    <a:cs typeface="Times New Roman" panose="02020603050405020304" pitchFamily="18" charset="0"/>
                  </a:rPr>
                  <a:t>,  όπως είναι και στο αρχαίο κείμενο που ακολουθεί.</a:t>
                </a:r>
                <a:endParaRPr lang="el-GR"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899884" y="3439094"/>
                <a:ext cx="9978788" cy="670761"/>
              </a:xfrm>
              <a:prstGeom prst="rect">
                <a:avLst/>
              </a:prstGeom>
              <a:blipFill rotWithShape="0">
                <a:blip r:embed="rId9"/>
                <a:stretch>
                  <a:fillRect l="-550" t="-3636" r="-489" b="-10909"/>
                </a:stretch>
              </a:blipFill>
            </p:spPr>
            <p:txBody>
              <a:bodyPr/>
              <a:lstStyle/>
              <a:p>
                <a:r>
                  <a:rPr lang="el-GR">
                    <a:noFill/>
                  </a:rPr>
                  <a:t> </a:t>
                </a:r>
              </a:p>
            </p:txBody>
          </p:sp>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Ορθογώνιο 1"/>
          <p:cNvSpPr/>
          <p:nvPr/>
        </p:nvSpPr>
        <p:spPr>
          <a:xfrm>
            <a:off x="696913" y="407988"/>
            <a:ext cx="10233025" cy="3308350"/>
          </a:xfrm>
          <a:prstGeom prst="rect">
            <a:avLst/>
          </a:prstGeom>
        </p:spPr>
        <p:txBody>
          <a:bodyPr>
            <a:spAutoFit/>
          </a:bodyPr>
          <a:lstStyle/>
          <a:p>
            <a:pPr marL="285750" indent="-285750">
              <a:lnSpc>
                <a:spcPct val="107000"/>
              </a:lnSpc>
              <a:buFont typeface="Arial" charset="0"/>
              <a:buChar char="•"/>
            </a:pPr>
            <a:r>
              <a:rPr lang="el-GR" sz="2000" b="1" u="heavy" dirty="0">
                <a:solidFill>
                  <a:schemeClr val="accent1">
                    <a:lumMod val="60000"/>
                    <a:lumOff val="40000"/>
                  </a:schemeClr>
                </a:solidFill>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Υπολογισμοί</a:t>
            </a:r>
            <a:r>
              <a:rPr lang="el-GR" sz="2000" b="1" dirty="0">
                <a:solidFill>
                  <a:srgbClr val="002060"/>
                </a:solidFill>
                <a:latin typeface="Calibri" pitchFamily="34" charset="0"/>
              </a:rPr>
              <a:t> </a:t>
            </a:r>
            <a:endParaRPr lang="el-GR" sz="2000" dirty="0">
              <a:solidFill>
                <a:srgbClr val="002060"/>
              </a:solidFill>
              <a:latin typeface="Calibri" pitchFamily="34" charset="0"/>
            </a:endParaRPr>
          </a:p>
          <a:p>
            <a:pPr marL="285750" indent="-285750">
              <a:lnSpc>
                <a:spcPct val="107000"/>
              </a:lnSpc>
            </a:pPr>
            <a:r>
              <a:rPr lang="el-GR" dirty="0">
                <a:solidFill>
                  <a:schemeClr val="bg1"/>
                </a:solidFill>
                <a:latin typeface="Times New Roman" pitchFamily="18" charset="0"/>
                <a:ea typeface="Calibri" pitchFamily="34" charset="0"/>
                <a:cs typeface="Times New Roman" pitchFamily="18" charset="0"/>
              </a:rPr>
              <a:t>Οι αριθμητικές πράξεις είναι σύνθετες δεδομένου ότι χρησιμοποιούνται τόσα πολλά σύμβολα. </a:t>
            </a:r>
          </a:p>
          <a:p>
            <a:pPr marL="285750" indent="-285750">
              <a:lnSpc>
                <a:spcPct val="107000"/>
              </a:lnSpc>
            </a:pPr>
            <a:r>
              <a:rPr lang="el-GR" dirty="0">
                <a:solidFill>
                  <a:schemeClr val="bg1"/>
                </a:solidFill>
                <a:latin typeface="Times New Roman" pitchFamily="18" charset="0"/>
                <a:ea typeface="Calibri" pitchFamily="34" charset="0"/>
                <a:cs typeface="Times New Roman" pitchFamily="18" charset="0"/>
              </a:rPr>
              <a:t>Η πρόσθεση και η αφαίρεση γινόταν σχετικά εύκολα περίπου όπως και σήμερα.</a:t>
            </a:r>
          </a:p>
          <a:p>
            <a:pPr marL="285750" indent="-285750">
              <a:lnSpc>
                <a:spcPct val="107000"/>
              </a:lnSpc>
            </a:pPr>
            <a:r>
              <a:rPr lang="el-GR" dirty="0">
                <a:solidFill>
                  <a:schemeClr val="bg1"/>
                </a:solidFill>
                <a:latin typeface="Times New Roman" pitchFamily="18" charset="0"/>
                <a:ea typeface="Calibri" pitchFamily="34" charset="0"/>
                <a:cs typeface="Times New Roman" pitchFamily="18" charset="0"/>
              </a:rPr>
              <a:t>Ο πολλαπλασιασμός πραγματοποιείτο χρησιμοποιώντας τον επιμεριστικό νόμο.</a:t>
            </a:r>
          </a:p>
          <a:p>
            <a:pPr marL="285750" indent="-285750">
              <a:lnSpc>
                <a:spcPct val="107000"/>
              </a:lnSpc>
            </a:pPr>
            <a:r>
              <a:rPr lang="el-GR" dirty="0">
                <a:solidFill>
                  <a:schemeClr val="bg1"/>
                </a:solidFill>
                <a:latin typeface="Times New Roman" pitchFamily="18" charset="0"/>
                <a:ea typeface="Calibri" pitchFamily="34" charset="0"/>
                <a:cs typeface="Times New Roman" pitchFamily="18" charset="0"/>
              </a:rPr>
              <a:t>Για παράδειγμα ο πολλαπλασιασμός </a:t>
            </a:r>
            <a:r>
              <a:rPr lang="el-GR" dirty="0">
                <a:solidFill>
                  <a:srgbClr val="0070C0"/>
                </a:solidFill>
                <a:latin typeface="Times New Roman" pitchFamily="18" charset="0"/>
                <a:ea typeface="Calibri" pitchFamily="34" charset="0"/>
                <a:cs typeface="Times New Roman" pitchFamily="18" charset="0"/>
              </a:rPr>
              <a:t>287·2</a:t>
            </a:r>
            <a:r>
              <a:rPr lang="el-GR" dirty="0">
                <a:solidFill>
                  <a:schemeClr val="bg1"/>
                </a:solidFill>
                <a:latin typeface="Times New Roman" pitchFamily="18" charset="0"/>
                <a:ea typeface="Calibri" pitchFamily="34" charset="0"/>
                <a:cs typeface="Times New Roman" pitchFamily="18" charset="0"/>
              </a:rPr>
              <a:t> γίνεται ως εξής:</a:t>
            </a:r>
          </a:p>
          <a:p>
            <a:pPr marL="285750" indent="-285750">
              <a:lnSpc>
                <a:spcPct val="107000"/>
              </a:lnSpc>
            </a:pPr>
            <a:r>
              <a:rPr lang="el-GR" dirty="0" err="1">
                <a:solidFill>
                  <a:schemeClr val="bg1"/>
                </a:solidFill>
                <a:latin typeface="Times New Roman" pitchFamily="18" charset="0"/>
                <a:ea typeface="Calibri" pitchFamily="34" charset="0"/>
                <a:cs typeface="Times New Roman" pitchFamily="18" charset="0"/>
              </a:rPr>
              <a:t>σπζ</a:t>
            </a:r>
            <a:r>
              <a:rPr lang="el-GR" dirty="0">
                <a:solidFill>
                  <a:schemeClr val="bg1"/>
                </a:solidFill>
                <a:latin typeface="Times New Roman" pitchFamily="18" charset="0"/>
                <a:ea typeface="Calibri" pitchFamily="34" charset="0"/>
                <a:cs typeface="Times New Roman" pitchFamily="18" charset="0"/>
              </a:rPr>
              <a:t> · β = (σ + π + ζ) · β = σ · β + π · β + ζ · β = υ + </a:t>
            </a:r>
            <a:r>
              <a:rPr lang="el-GR" dirty="0" err="1">
                <a:solidFill>
                  <a:schemeClr val="bg1"/>
                </a:solidFill>
                <a:latin typeface="Times New Roman" pitchFamily="18" charset="0"/>
                <a:ea typeface="Calibri" pitchFamily="34" charset="0"/>
                <a:cs typeface="Times New Roman" pitchFamily="18" charset="0"/>
              </a:rPr>
              <a:t>ρξ</a:t>
            </a:r>
            <a:r>
              <a:rPr lang="el-GR" dirty="0">
                <a:solidFill>
                  <a:schemeClr val="bg1"/>
                </a:solidFill>
                <a:latin typeface="Times New Roman" pitchFamily="18" charset="0"/>
                <a:ea typeface="Calibri" pitchFamily="34" charset="0"/>
                <a:cs typeface="Times New Roman" pitchFamily="18" charset="0"/>
              </a:rPr>
              <a:t> + </a:t>
            </a:r>
            <a:r>
              <a:rPr lang="el-GR" dirty="0" err="1">
                <a:solidFill>
                  <a:schemeClr val="bg1"/>
                </a:solidFill>
                <a:latin typeface="Times New Roman" pitchFamily="18" charset="0"/>
                <a:ea typeface="Calibri" pitchFamily="34" charset="0"/>
                <a:cs typeface="Times New Roman" pitchFamily="18" charset="0"/>
              </a:rPr>
              <a:t>ιδ</a:t>
            </a:r>
            <a:r>
              <a:rPr lang="el-GR" dirty="0">
                <a:solidFill>
                  <a:schemeClr val="bg1"/>
                </a:solidFill>
                <a:latin typeface="Times New Roman" pitchFamily="18" charset="0"/>
                <a:ea typeface="Calibri" pitchFamily="34" charset="0"/>
                <a:cs typeface="Times New Roman" pitchFamily="18" charset="0"/>
              </a:rPr>
              <a:t> = </a:t>
            </a:r>
            <a:r>
              <a:rPr lang="el-GR" dirty="0" err="1">
                <a:solidFill>
                  <a:schemeClr val="bg1"/>
                </a:solidFill>
                <a:latin typeface="Times New Roman" pitchFamily="18" charset="0"/>
                <a:ea typeface="Calibri" pitchFamily="34" charset="0"/>
                <a:cs typeface="Times New Roman" pitchFamily="18" charset="0"/>
              </a:rPr>
              <a:t>φοδ</a:t>
            </a:r>
            <a:r>
              <a:rPr lang="el-GR" dirty="0">
                <a:solidFill>
                  <a:schemeClr val="bg1"/>
                </a:solidFill>
                <a:latin typeface="Times New Roman" pitchFamily="18" charset="0"/>
                <a:ea typeface="Calibri" pitchFamily="34" charset="0"/>
                <a:cs typeface="Times New Roman" pitchFamily="18" charset="0"/>
              </a:rPr>
              <a:t>  και με σύγχρονη γραφή:</a:t>
            </a:r>
          </a:p>
          <a:p>
            <a:pPr marL="285750" indent="-285750">
              <a:lnSpc>
                <a:spcPct val="107000"/>
              </a:lnSpc>
            </a:pPr>
            <a:r>
              <a:rPr lang="el-GR" dirty="0">
                <a:solidFill>
                  <a:schemeClr val="bg1"/>
                </a:solidFill>
                <a:latin typeface="Times New Roman" pitchFamily="18" charset="0"/>
                <a:ea typeface="Calibri" pitchFamily="34" charset="0"/>
                <a:cs typeface="Times New Roman" pitchFamily="18" charset="0"/>
              </a:rPr>
              <a:t>287·2 = (200+80+7) ·2 = 200 ·2 + 80 ·2 + 7·2 = 400 + 160 + 14 = 574.</a:t>
            </a:r>
          </a:p>
          <a:p>
            <a:pPr marL="285750" indent="-285750"/>
            <a:r>
              <a:rPr lang="el-GR" dirty="0">
                <a:solidFill>
                  <a:schemeClr val="bg1"/>
                </a:solidFill>
                <a:latin typeface="Times New Roman" pitchFamily="18" charset="0"/>
                <a:ea typeface="Calibri" pitchFamily="34" charset="0"/>
                <a:cs typeface="Times New Roman" pitchFamily="18" charset="0"/>
              </a:rPr>
              <a:t>Εντυπωσιακό.</a:t>
            </a:r>
          </a:p>
          <a:p>
            <a:pPr marL="285750" indent="-285750"/>
            <a:r>
              <a:rPr lang="el-GR" dirty="0">
                <a:solidFill>
                  <a:schemeClr val="bg1"/>
                </a:solidFill>
                <a:latin typeface="Times New Roman" pitchFamily="18" charset="0"/>
                <a:ea typeface="Calibri" pitchFamily="34" charset="0"/>
                <a:cs typeface="Times New Roman" pitchFamily="18" charset="0"/>
              </a:rPr>
              <a:t>Η διαίρεση πραγματοποιείτο ουσιαστικά τον ίδιο τρόπο όπως τη κάνουμε σήμερα.</a:t>
            </a:r>
          </a:p>
          <a:p>
            <a:pPr marL="285750" indent="-285750"/>
            <a:endParaRPr lang="el-GR" dirty="0">
              <a:solidFill>
                <a:schemeClr val="bg1"/>
              </a:solidFill>
              <a:latin typeface="Times New Roman" pitchFamily="18" charset="0"/>
              <a:ea typeface="Calibri" pitchFamily="34" charset="0"/>
              <a:cs typeface="Times New Roman" pitchFamily="18" charset="0"/>
            </a:endParaRPr>
          </a:p>
          <a:p>
            <a:pPr marL="285750" indent="-285750"/>
            <a:r>
              <a:rPr lang="el-GR" dirty="0">
                <a:solidFill>
                  <a:schemeClr val="bg1"/>
                </a:solidFill>
                <a:latin typeface="Times New Roman" pitchFamily="18" charset="0"/>
                <a:ea typeface="Calibri" pitchFamily="34" charset="0"/>
                <a:cs typeface="Times New Roman" pitchFamily="18" charset="0"/>
              </a:rPr>
              <a:t>Στη συνέχεια παραθέτουμε τους αριθμούς του αρχαίου κειμένου (με σειρά εμφανίσεως στα δύο κείμενα):</a:t>
            </a:r>
          </a:p>
        </p:txBody>
      </p:sp>
      <p:pic>
        <p:nvPicPr>
          <p:cNvPr id="28674" name="Εικόνα 39"/>
          <p:cNvPicPr>
            <a:picLocks noChangeAspect="1"/>
          </p:cNvPicPr>
          <p:nvPr/>
        </p:nvPicPr>
        <p:blipFill>
          <a:blip r:embed="rId2"/>
          <a:srcRect/>
          <a:stretch>
            <a:fillRect/>
          </a:stretch>
        </p:blipFill>
        <p:spPr bwMode="auto">
          <a:xfrm>
            <a:off x="377825" y="3727450"/>
            <a:ext cx="10204450" cy="1449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Ορθογώνιο 1"/>
          <p:cNvSpPr/>
          <p:nvPr/>
        </p:nvSpPr>
        <p:spPr>
          <a:xfrm>
            <a:off x="493713" y="500063"/>
            <a:ext cx="11218862" cy="1412875"/>
          </a:xfrm>
          <a:prstGeom prst="rect">
            <a:avLst/>
          </a:prstGeom>
        </p:spPr>
        <p:txBody>
          <a:bodyPr>
            <a:spAutoFit/>
          </a:bodyPr>
          <a:lstStyle/>
          <a:p>
            <a:pPr marL="285750" indent="-285750" fontAlgn="auto">
              <a:lnSpc>
                <a:spcPct val="107000"/>
              </a:lnSpc>
              <a:spcBef>
                <a:spcPts val="0"/>
              </a:spcBef>
              <a:spcAft>
                <a:spcPts val="300"/>
              </a:spcAft>
              <a:buFont typeface="Arial" panose="020B0604020202020204" pitchFamily="34" charset="0"/>
              <a:buChar char="•"/>
              <a:defRPr/>
            </a:pPr>
            <a:r>
              <a:rPr lang="el-GR" sz="2000" b="1" u="heavy" dirty="0">
                <a:solidFill>
                  <a:schemeClr val="accent1">
                    <a:lumMod val="60000"/>
                    <a:lumOff val="40000"/>
                  </a:schemeClr>
                </a:solidFill>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Εύρεση του εμβαδού τριγώνου</a:t>
            </a:r>
          </a:p>
          <a:p>
            <a:pPr marL="268288" fontAlgn="auto">
              <a:lnSpc>
                <a:spcPct val="107000"/>
              </a:lnSpc>
              <a:spcBef>
                <a:spcPts val="0"/>
              </a:spcBef>
              <a:spcAft>
                <a:spcPts val="0"/>
              </a:spcAft>
              <a:defRPr/>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Ο Ήρων περιγράφει, με τη βοήθεια αριθμητικού παραδείγματος, τη διαδικασία εύρεσης του εμβαδού του τριγώνου με πλευρές 7, 8 και 9 μονάδες. Ας δούμε πως:</a:t>
            </a:r>
          </a:p>
          <a:p>
            <a:pPr marL="450215" indent="-269875" fontAlgn="auto">
              <a:lnSpc>
                <a:spcPct val="107000"/>
              </a:lnSpc>
              <a:spcBef>
                <a:spcPts val="600"/>
              </a:spcBef>
              <a:spcAft>
                <a:spcPts val="300"/>
              </a:spcAft>
              <a:defRPr/>
            </a:pPr>
            <a:r>
              <a:rPr lang="el-GR"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α)	Το αρχαίο κείμενο για τους υπολογισμούς και η μετάφρασή του  </a:t>
            </a:r>
            <a:r>
              <a:rPr lang="el-G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a:t>
            </a:r>
            <a:endParaRPr lang="el-GR" dirty="0">
              <a:solidFill>
                <a:schemeClr val="bg1"/>
              </a:solidFill>
              <a:latin typeface="Times New Roman" panose="02020603050405020304" pitchFamily="18" charset="0"/>
              <a:cs typeface="Times New Roman" panose="02020603050405020304" pitchFamily="18" charset="0"/>
            </a:endParaRPr>
          </a:p>
        </p:txBody>
      </p:sp>
      <p:pic>
        <p:nvPicPr>
          <p:cNvPr id="29698" name="Εικόνα 2"/>
          <p:cNvPicPr>
            <a:picLocks noChangeAspect="1"/>
          </p:cNvPicPr>
          <p:nvPr/>
        </p:nvPicPr>
        <p:blipFill>
          <a:blip r:embed="rId2"/>
          <a:srcRect b="8279"/>
          <a:stretch>
            <a:fillRect/>
          </a:stretch>
        </p:blipFill>
        <p:spPr bwMode="auto">
          <a:xfrm>
            <a:off x="1160463" y="1912938"/>
            <a:ext cx="8861425" cy="4764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Τομή">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379</TotalTime>
  <Words>1251</Words>
  <Application>Microsoft Office PowerPoint</Application>
  <PresentationFormat>Ευρεία οθόνη</PresentationFormat>
  <Paragraphs>175</Paragraphs>
  <Slides>20</Slides>
  <Notes>0</Notes>
  <HiddenSlides>0</HiddenSlides>
  <MMClips>0</MMClips>
  <ScaleCrop>false</ScaleCrop>
  <HeadingPairs>
    <vt:vector size="8" baseType="variant">
      <vt:variant>
        <vt:lpstr>Γραμματοσειρές που χρησιμοποιούνται</vt:lpstr>
      </vt:variant>
      <vt:variant>
        <vt:i4>9</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20</vt:i4>
      </vt:variant>
    </vt:vector>
  </HeadingPairs>
  <TitlesOfParts>
    <vt:vector size="31" baseType="lpstr">
      <vt:lpstr>Arial</vt:lpstr>
      <vt:lpstr>Book Antiqua</vt:lpstr>
      <vt:lpstr>Calibri</vt:lpstr>
      <vt:lpstr>Cambria Math</vt:lpstr>
      <vt:lpstr>Century Gothic</vt:lpstr>
      <vt:lpstr>Impact</vt:lpstr>
      <vt:lpstr>Times New Roman</vt:lpstr>
      <vt:lpstr>Wingdings</vt:lpstr>
      <vt:lpstr>Wingdings 3</vt:lpstr>
      <vt:lpstr>Τομή</vt:lpstr>
      <vt:lpstr>Equation</vt:lpstr>
      <vt:lpstr>Παρουσίαση του PowerPoint</vt:lpstr>
      <vt:lpstr>ΕΥΡΕΣΗ ΤΟΥ ΕΜΒΑΔΟΥ ΤΡΙΓΩΝΟΥ  ΜΟΝΟ ΑΠΟ ΤΙΣ ΠΛΕΥΡΕΣ  Ονόματα Μαθητών: Θεοδωροπούλου Ειρήνη – Ελένη  Κοτροκόης Ανδρέας  Κυρίτσης Χρήστος  Παρασκευοπούλου Γεωργία  Χρέππα Σπυριδούλα  Επιβλέπων Καθηγητής: Κουσινιώρης Γεώργιος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Γιώργος Κουσινιώρης</dc:creator>
  <cp:lastModifiedBy>Γιώργος Κουσινιώρης</cp:lastModifiedBy>
  <cp:revision>51</cp:revision>
  <cp:lastPrinted>2018-12-13T09:14:18Z</cp:lastPrinted>
  <dcterms:created xsi:type="dcterms:W3CDTF">2018-12-02T17:01:35Z</dcterms:created>
  <dcterms:modified xsi:type="dcterms:W3CDTF">2019-01-11T10:24:45Z</dcterms:modified>
</cp:coreProperties>
</file>